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341" r:id="rId2"/>
    <p:sldId id="365" r:id="rId3"/>
    <p:sldId id="359" r:id="rId4"/>
    <p:sldId id="366" r:id="rId5"/>
    <p:sldId id="367" r:id="rId6"/>
    <p:sldId id="357" r:id="rId7"/>
    <p:sldId id="355" r:id="rId8"/>
    <p:sldId id="356" r:id="rId9"/>
    <p:sldId id="368" r:id="rId10"/>
    <p:sldId id="361" r:id="rId11"/>
    <p:sldId id="372" r:id="rId12"/>
    <p:sldId id="360" r:id="rId13"/>
    <p:sldId id="362" r:id="rId14"/>
    <p:sldId id="371" r:id="rId15"/>
    <p:sldId id="369" r:id="rId16"/>
    <p:sldId id="370" r:id="rId17"/>
    <p:sldId id="354" r:id="rId18"/>
    <p:sldId id="349" r:id="rId19"/>
  </p:sldIdLst>
  <p:sldSz cx="9144000" cy="6858000" type="screen4x3"/>
  <p:notesSz cx="6797675" cy="9926638"/>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D68"/>
    <a:srgbClr val="34B340"/>
    <a:srgbClr val="9BDCF6"/>
    <a:srgbClr val="D8F1FB"/>
    <a:srgbClr val="CCCCCC"/>
    <a:srgbClr val="9D9EB8"/>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35"/>
    <p:restoredTop sz="89666" autoAdjust="0"/>
  </p:normalViewPr>
  <p:slideViewPr>
    <p:cSldViewPr snapToGrid="0">
      <p:cViewPr varScale="1">
        <p:scale>
          <a:sx n="106" d="100"/>
          <a:sy n="106" d="100"/>
        </p:scale>
        <p:origin x="1544" y="1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p:cNvSpPr>
            <a:spLocks noGrp="1"/>
          </p:cNvSpPr>
          <p:nvPr>
            <p:ph type="dt" sz="quarter" idx="1"/>
          </p:nvPr>
        </p:nvSpPr>
        <p:spPr>
          <a:xfrm>
            <a:off x="3850443" y="0"/>
            <a:ext cx="2945659" cy="498056"/>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3759C0B-DAF8-4D00-B350-209AFA28C9D8}" type="datetimeFigureOut">
              <a:rPr lang="en-US" altLang="en-US"/>
              <a:pPr/>
              <a:t>11/23/17</a:t>
            </a:fld>
            <a:endParaRPr lang="en-US" altLang="en-US"/>
          </a:p>
        </p:txBody>
      </p:sp>
      <p:sp>
        <p:nvSpPr>
          <p:cNvPr id="4" name="Footer Placeholder 3"/>
          <p:cNvSpPr>
            <a:spLocks noGrp="1"/>
          </p:cNvSpPr>
          <p:nvPr>
            <p:ph type="ftr" sz="quarter" idx="2"/>
          </p:nvPr>
        </p:nvSpPr>
        <p:spPr>
          <a:xfrm>
            <a:off x="0" y="9428584"/>
            <a:ext cx="2945659" cy="498055"/>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E30AA0B-2964-4357-9BA9-4F123BB3F96B}" type="slidenum">
              <a:rPr lang="en-US" altLang="en-US"/>
              <a:pPr/>
              <a:t>‹n.º›</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3" name="Date Placeholder 2"/>
          <p:cNvSpPr>
            <a:spLocks noGrp="1"/>
          </p:cNvSpPr>
          <p:nvPr>
            <p:ph type="dt" idx="1"/>
          </p:nvPr>
        </p:nvSpPr>
        <p:spPr>
          <a:xfrm>
            <a:off x="3850443" y="0"/>
            <a:ext cx="2945659" cy="498056"/>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fld id="{52FFCE3A-D129-43B2-919A-B17668592B82}" type="datetimeFigureOut">
              <a:rPr lang="en-US" altLang="en-US"/>
              <a:pPr/>
              <a:t>11/23/17</a:t>
            </a:fld>
            <a:endParaRPr lang="en-US" altLang="en-US"/>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8584"/>
            <a:ext cx="2945659" cy="498055"/>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E0CA7EA-270F-4924-B3F6-78E5BDF2A743}" type="slidenum">
              <a:rPr lang="en-US" altLang="en-US"/>
              <a:pPr/>
              <a:t>‹n.º›</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panose="020B0600070205080204" pitchFamily="34" charset="-128"/>
      </a:defRPr>
    </a:lvl1pPr>
    <a:lvl2pPr marL="457200" algn="l"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panose="020B0600070205080204" pitchFamily="34" charset="-128"/>
      </a:defRPr>
    </a:lvl2pPr>
    <a:lvl3pPr marL="914400" algn="l"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panose="020B0600070205080204" pitchFamily="34" charset="-128"/>
      </a:defRPr>
    </a:lvl3pPr>
    <a:lvl4pPr marL="1371600" algn="l"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panose="020B0600070205080204" pitchFamily="34" charset="-128"/>
      </a:defRPr>
    </a:lvl4pPr>
    <a:lvl5pPr marL="1828800" algn="l" rtl="0" eaLnBrk="0" fontAlgn="base" hangingPunct="0">
      <a:spcBef>
        <a:spcPct val="30000"/>
      </a:spcBef>
      <a:spcAft>
        <a:spcPct val="0"/>
      </a:spcAft>
      <a:defRPr sz="1200" kern="1200">
        <a:solidFill>
          <a:schemeClr val="tx1"/>
        </a:solidFill>
        <a:latin typeface="+mn-lt"/>
        <a:ea typeface="ＭＳ Ｐゴシック" panose="020B0600070205080204" pitchFamily="34" charset="-128"/>
        <a:cs typeface="ＭＳ Ｐゴシック" panose="020B0600070205080204" pitchFamily="34" charset="-12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16387" name="Slide Number Placeholder 3"/>
          <p:cNvSpPr>
            <a:spLocks noGrp="1"/>
          </p:cNvSpPr>
          <p:nvPr>
            <p:ph type="sldNum" sz="quarter" idx="5"/>
          </p:nvPr>
        </p:nvSpPr>
        <p:spPr bwMode="auto">
          <a:noFill/>
          <a:ln>
            <a:miter lim="800000"/>
            <a:headEnd/>
            <a:tailEnd/>
          </a:ln>
        </p:spPr>
        <p:txBody>
          <a:bodyPr/>
          <a:lstStyle/>
          <a:p>
            <a:fld id="{435B1674-E77E-45DA-9FAF-31529D7CC17F}" type="slidenum">
              <a:rPr lang="en-US"/>
              <a:pPr/>
              <a:t>1</a:t>
            </a:fld>
            <a:endParaRPr lang="en-US"/>
          </a:p>
        </p:txBody>
      </p:sp>
    </p:spTree>
    <p:extLst>
      <p:ext uri="{BB962C8B-B14F-4D97-AF65-F5344CB8AC3E}">
        <p14:creationId xmlns:p14="http://schemas.microsoft.com/office/powerpoint/2010/main" val="304380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5A991D-B4D7-4EC1-B36D-07CFC6A95E2C}" type="slidenum">
              <a:rPr lang="en-US" smtClean="0"/>
              <a:pPr/>
              <a:t>5</a:t>
            </a:fld>
            <a:endParaRPr lang="en-US"/>
          </a:p>
        </p:txBody>
      </p:sp>
    </p:spTree>
    <p:extLst>
      <p:ext uri="{BB962C8B-B14F-4D97-AF65-F5344CB8AC3E}">
        <p14:creationId xmlns:p14="http://schemas.microsoft.com/office/powerpoint/2010/main" val="2298387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5A991D-B4D7-4EC1-B36D-07CFC6A95E2C}" type="slidenum">
              <a:rPr lang="en-US" smtClean="0"/>
              <a:pPr/>
              <a:t>18</a:t>
            </a:fld>
            <a:endParaRPr lang="en-US"/>
          </a:p>
        </p:txBody>
      </p:sp>
    </p:spTree>
    <p:extLst>
      <p:ext uri="{BB962C8B-B14F-4D97-AF65-F5344CB8AC3E}">
        <p14:creationId xmlns:p14="http://schemas.microsoft.com/office/powerpoint/2010/main" val="1894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rcRect l="30556"/>
          <a:stretch>
            <a:fillRect/>
          </a:stretch>
        </p:blipFill>
        <p:spPr>
          <a:xfrm rot="11659631">
            <a:off x="2878470" y="-8329"/>
            <a:ext cx="7189796" cy="6509982"/>
          </a:xfrm>
          <a:custGeom>
            <a:avLst/>
            <a:gdLst>
              <a:gd name="connsiteX0" fmla="*/ 6237751 w 6237751"/>
              <a:gd name="connsiteY0" fmla="*/ 5167432 h 5647955"/>
              <a:gd name="connsiteX1" fmla="*/ 4356311 w 6237751"/>
              <a:gd name="connsiteY1" fmla="*/ 5647955 h 5647955"/>
              <a:gd name="connsiteX2" fmla="*/ 1439497 w 6237751"/>
              <a:gd name="connsiteY2" fmla="*/ 5647955 h 5647955"/>
              <a:gd name="connsiteX3" fmla="*/ 0 w 6237751"/>
              <a:gd name="connsiteY3" fmla="*/ 11755 h 5647955"/>
              <a:gd name="connsiteX4" fmla="*/ 46023 w 6237751"/>
              <a:gd name="connsiteY4" fmla="*/ 0 h 5647955"/>
              <a:gd name="connsiteX5" fmla="*/ 6237751 w 6237751"/>
              <a:gd name="connsiteY5" fmla="*/ 0 h 564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7751" h="5647955">
                <a:moveTo>
                  <a:pt x="6237751" y="5167432"/>
                </a:moveTo>
                <a:lnTo>
                  <a:pt x="4356311" y="5647955"/>
                </a:lnTo>
                <a:lnTo>
                  <a:pt x="1439497" y="5647955"/>
                </a:lnTo>
                <a:lnTo>
                  <a:pt x="0" y="11755"/>
                </a:lnTo>
                <a:lnTo>
                  <a:pt x="46023" y="0"/>
                </a:lnTo>
                <a:lnTo>
                  <a:pt x="6237751" y="0"/>
                </a:lnTo>
                <a:close/>
              </a:path>
            </a:pathLst>
          </a:custGeom>
        </p:spPr>
      </p:pic>
      <p:sp>
        <p:nvSpPr>
          <p:cNvPr id="3" name="TextBox 5"/>
          <p:cNvSpPr txBox="1">
            <a:spLocks noChangeArrowheads="1"/>
          </p:cNvSpPr>
          <p:nvPr userDrawn="1"/>
        </p:nvSpPr>
        <p:spPr bwMode="auto">
          <a:xfrm>
            <a:off x="2036763" y="698500"/>
            <a:ext cx="4457700" cy="954107"/>
          </a:xfrm>
          <a:prstGeom prst="rect">
            <a:avLst/>
          </a:prstGeom>
          <a:noFill/>
          <a:ln>
            <a:noFill/>
          </a:ln>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fontAlgn="auto" hangingPunct="1">
              <a:lnSpc>
                <a:spcPct val="100000"/>
              </a:lnSpc>
              <a:spcBef>
                <a:spcPct val="0"/>
              </a:spcBef>
              <a:spcAft>
                <a:spcPts val="0"/>
              </a:spcAft>
              <a:buFontTx/>
              <a:buNone/>
              <a:defRPr/>
            </a:pPr>
            <a:r>
              <a:rPr lang="en-US" altLang="en-US" b="1" dirty="0">
                <a:latin typeface="Arial Black" panose="020B0A04020102020204" pitchFamily="34" charset="0"/>
                <a:ea typeface="+mn-ea"/>
              </a:rPr>
              <a:t>CDI – key Insights and their benefits</a:t>
            </a:r>
          </a:p>
        </p:txBody>
      </p:sp>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l="-6566" t="-9052" r="-14001" b="-7042"/>
          <a:stretch>
            <a:fillRect/>
          </a:stretch>
        </p:blipFill>
        <p:spPr bwMode="auto">
          <a:xfrm rot="2137986">
            <a:off x="273050" y="552450"/>
            <a:ext cx="1389063"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1719263" y="1604963"/>
            <a:ext cx="0" cy="4862512"/>
          </a:xfrm>
          <a:prstGeom prst="line">
            <a:avLst/>
          </a:prstGeom>
          <a:ln w="12700">
            <a:solidFill>
              <a:srgbClr val="1F3D68"/>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a:off x="1857375" y="431800"/>
            <a:ext cx="0" cy="4862513"/>
          </a:xfrm>
          <a:prstGeom prst="line">
            <a:avLst/>
          </a:prstGeom>
          <a:ln w="12700">
            <a:solidFill>
              <a:srgbClr val="1F3D68"/>
            </a:solidFill>
          </a:ln>
        </p:spPr>
        <p:style>
          <a:lnRef idx="1">
            <a:schemeClr val="accent1"/>
          </a:lnRef>
          <a:fillRef idx="0">
            <a:schemeClr val="accent1"/>
          </a:fillRef>
          <a:effectRef idx="0">
            <a:schemeClr val="accent1"/>
          </a:effectRef>
          <a:fontRef idx="minor">
            <a:schemeClr val="tx1"/>
          </a:fontRef>
        </p:style>
      </p:cxnSp>
      <p:sp>
        <p:nvSpPr>
          <p:cNvPr id="7" name="Date Placeholder 3"/>
          <p:cNvSpPr>
            <a:spLocks noGrp="1"/>
          </p:cNvSpPr>
          <p:nvPr>
            <p:ph type="dt" sz="half" idx="10"/>
          </p:nvPr>
        </p:nvSpPr>
        <p:spPr/>
        <p:txBody>
          <a:bodyPr/>
          <a:lstStyle>
            <a:lvl1pPr>
              <a:defRPr/>
            </a:lvl1pPr>
          </a:lstStyle>
          <a:p>
            <a:fld id="{09884BE4-FB0D-4E0C-A638-4B3B1829854B}" type="datetime1">
              <a:rPr lang="en-US" altLang="en-US"/>
              <a:pPr/>
              <a:t>11/23/17</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IBM Confidential</a:t>
            </a:r>
          </a:p>
        </p:txBody>
      </p:sp>
      <p:sp>
        <p:nvSpPr>
          <p:cNvPr id="9" name="Slide Number Placeholder 5"/>
          <p:cNvSpPr>
            <a:spLocks noGrp="1"/>
          </p:cNvSpPr>
          <p:nvPr>
            <p:ph type="sldNum" sz="quarter" idx="12"/>
          </p:nvPr>
        </p:nvSpPr>
        <p:spPr/>
        <p:txBody>
          <a:bodyPr/>
          <a:lstStyle>
            <a:lvl1pPr>
              <a:defRPr/>
            </a:lvl1pPr>
          </a:lstStyle>
          <a:p>
            <a:fld id="{4F9568F0-F954-4A05-B4B8-2C53FA85682F}" type="slidenum">
              <a:rPr lang="en-US" altLang="en-US"/>
              <a:pPr/>
              <a:t>‹n.º›</a:t>
            </a:fld>
            <a:endParaRPr lang="en-US" altLang="en-US"/>
          </a:p>
        </p:txBody>
      </p:sp>
    </p:spTree>
    <p:extLst>
      <p:ext uri="{BB962C8B-B14F-4D97-AF65-F5344CB8AC3E}">
        <p14:creationId xmlns:p14="http://schemas.microsoft.com/office/powerpoint/2010/main" val="845877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64E7CEDE-D3E6-4F31-8B8B-5DBEE6AC76B8}" type="datetime1">
              <a:rPr lang="en-US" altLang="en-US"/>
              <a:pPr/>
              <a:t>11/23/17</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IBM Confidential</a:t>
            </a:r>
          </a:p>
        </p:txBody>
      </p:sp>
      <p:sp>
        <p:nvSpPr>
          <p:cNvPr id="6" name="Slide Number Placeholder 5"/>
          <p:cNvSpPr>
            <a:spLocks noGrp="1"/>
          </p:cNvSpPr>
          <p:nvPr>
            <p:ph type="sldNum" sz="quarter" idx="12"/>
          </p:nvPr>
        </p:nvSpPr>
        <p:spPr/>
        <p:txBody>
          <a:bodyPr/>
          <a:lstStyle>
            <a:lvl1pPr>
              <a:defRPr/>
            </a:lvl1pPr>
          </a:lstStyle>
          <a:p>
            <a:fld id="{E7EA02B9-2A22-4D0D-BD5E-A92179D10AA9}" type="slidenum">
              <a:rPr lang="en-US" altLang="en-US"/>
              <a:pPr/>
              <a:t>‹n.º›</a:t>
            </a:fld>
            <a:endParaRPr lang="en-US" altLang="en-US"/>
          </a:p>
        </p:txBody>
      </p:sp>
    </p:spTree>
    <p:extLst>
      <p:ext uri="{BB962C8B-B14F-4D97-AF65-F5344CB8AC3E}">
        <p14:creationId xmlns:p14="http://schemas.microsoft.com/office/powerpoint/2010/main" val="191529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7EA72473-6156-433E-A77A-0601BD5AC372}" type="datetime1">
              <a:rPr lang="en-US" altLang="en-US"/>
              <a:pPr/>
              <a:t>11/23/17</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t>IBM Confidential</a:t>
            </a:r>
          </a:p>
        </p:txBody>
      </p:sp>
      <p:sp>
        <p:nvSpPr>
          <p:cNvPr id="6" name="Slide Number Placeholder 5"/>
          <p:cNvSpPr>
            <a:spLocks noGrp="1"/>
          </p:cNvSpPr>
          <p:nvPr>
            <p:ph type="sldNum" sz="quarter" idx="12"/>
          </p:nvPr>
        </p:nvSpPr>
        <p:spPr/>
        <p:txBody>
          <a:bodyPr/>
          <a:lstStyle>
            <a:lvl1pPr>
              <a:defRPr/>
            </a:lvl1pPr>
          </a:lstStyle>
          <a:p>
            <a:fld id="{E098B629-AF27-4938-B6F2-285188E8747E}" type="slidenum">
              <a:rPr lang="en-US" altLang="en-US"/>
              <a:pPr/>
              <a:t>‹n.º›</a:t>
            </a:fld>
            <a:endParaRPr lang="en-US" altLang="en-US"/>
          </a:p>
        </p:txBody>
      </p:sp>
    </p:spTree>
    <p:extLst>
      <p:ext uri="{BB962C8B-B14F-4D97-AF65-F5344CB8AC3E}">
        <p14:creationId xmlns:p14="http://schemas.microsoft.com/office/powerpoint/2010/main" val="2317900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userDrawn="1"/>
        </p:nvSpPr>
        <p:spPr>
          <a:xfrm>
            <a:off x="0" y="0"/>
            <a:ext cx="9144000" cy="1273175"/>
          </a:xfrm>
          <a:prstGeom prst="rect">
            <a:avLst/>
          </a:prstGeom>
          <a:solidFill>
            <a:srgbClr val="D8F1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en-US">
              <a:solidFill>
                <a:srgbClr val="FFFFFF"/>
              </a:solidFill>
            </a:endParaRPr>
          </a:p>
        </p:txBody>
      </p:sp>
      <p:sp>
        <p:nvSpPr>
          <p:cNvPr id="5" name="Rectangle 29"/>
          <p:cNvSpPr/>
          <p:nvPr userDrawn="1"/>
        </p:nvSpPr>
        <p:spPr>
          <a:xfrm>
            <a:off x="0" y="6357938"/>
            <a:ext cx="6457950" cy="501650"/>
          </a:xfrm>
          <a:custGeom>
            <a:avLst/>
            <a:gdLst>
              <a:gd name="connsiteX0" fmla="*/ 0 w 6457950"/>
              <a:gd name="connsiteY0" fmla="*/ 0 h 533401"/>
              <a:gd name="connsiteX1" fmla="*/ 6457950 w 6457950"/>
              <a:gd name="connsiteY1" fmla="*/ 0 h 533401"/>
              <a:gd name="connsiteX2" fmla="*/ 6457950 w 6457950"/>
              <a:gd name="connsiteY2" fmla="*/ 533401 h 533401"/>
              <a:gd name="connsiteX3" fmla="*/ 0 w 6457950"/>
              <a:gd name="connsiteY3" fmla="*/ 533401 h 533401"/>
              <a:gd name="connsiteX4" fmla="*/ 0 w 6457950"/>
              <a:gd name="connsiteY4" fmla="*/ 0 h 533401"/>
              <a:gd name="connsiteX0" fmla="*/ 0 w 6457950"/>
              <a:gd name="connsiteY0" fmla="*/ 0 h 533401"/>
              <a:gd name="connsiteX1" fmla="*/ 6078572 w 6457950"/>
              <a:gd name="connsiteY1" fmla="*/ 9728 h 533401"/>
              <a:gd name="connsiteX2" fmla="*/ 6457950 w 6457950"/>
              <a:gd name="connsiteY2" fmla="*/ 533401 h 533401"/>
              <a:gd name="connsiteX3" fmla="*/ 0 w 6457950"/>
              <a:gd name="connsiteY3" fmla="*/ 533401 h 533401"/>
              <a:gd name="connsiteX4" fmla="*/ 0 w 6457950"/>
              <a:gd name="connsiteY4" fmla="*/ 0 h 53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7950" h="533401">
                <a:moveTo>
                  <a:pt x="0" y="0"/>
                </a:moveTo>
                <a:lnTo>
                  <a:pt x="6078572" y="9728"/>
                </a:lnTo>
                <a:lnTo>
                  <a:pt x="6457950" y="533401"/>
                </a:lnTo>
                <a:lnTo>
                  <a:pt x="0" y="533401"/>
                </a:lnTo>
                <a:lnTo>
                  <a:pt x="0" y="0"/>
                </a:lnTo>
                <a:close/>
              </a:path>
            </a:pathLst>
          </a:custGeom>
          <a:solidFill>
            <a:srgbClr val="9BDC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30"/>
          <p:cNvSpPr/>
          <p:nvPr userDrawn="1"/>
        </p:nvSpPr>
        <p:spPr>
          <a:xfrm>
            <a:off x="6207125" y="6445250"/>
            <a:ext cx="2936875" cy="314325"/>
          </a:xfrm>
          <a:custGeom>
            <a:avLst/>
            <a:gdLst>
              <a:gd name="connsiteX0" fmla="*/ 0 w 2686050"/>
              <a:gd name="connsiteY0" fmla="*/ 0 h 533401"/>
              <a:gd name="connsiteX1" fmla="*/ 2686050 w 2686050"/>
              <a:gd name="connsiteY1" fmla="*/ 0 h 533401"/>
              <a:gd name="connsiteX2" fmla="*/ 2686050 w 2686050"/>
              <a:gd name="connsiteY2" fmla="*/ 533401 h 533401"/>
              <a:gd name="connsiteX3" fmla="*/ 0 w 2686050"/>
              <a:gd name="connsiteY3" fmla="*/ 533401 h 533401"/>
              <a:gd name="connsiteX4" fmla="*/ 0 w 2686050"/>
              <a:gd name="connsiteY4" fmla="*/ 0 h 533401"/>
              <a:gd name="connsiteX0" fmla="*/ 0 w 3065429"/>
              <a:gd name="connsiteY0" fmla="*/ 19455 h 533401"/>
              <a:gd name="connsiteX1" fmla="*/ 3065429 w 3065429"/>
              <a:gd name="connsiteY1" fmla="*/ 0 h 533401"/>
              <a:gd name="connsiteX2" fmla="*/ 3065429 w 3065429"/>
              <a:gd name="connsiteY2" fmla="*/ 533401 h 533401"/>
              <a:gd name="connsiteX3" fmla="*/ 379379 w 3065429"/>
              <a:gd name="connsiteY3" fmla="*/ 533401 h 533401"/>
              <a:gd name="connsiteX4" fmla="*/ 0 w 3065429"/>
              <a:gd name="connsiteY4" fmla="*/ 19455 h 533401"/>
              <a:gd name="connsiteX0" fmla="*/ 0 w 2948697"/>
              <a:gd name="connsiteY0" fmla="*/ 19455 h 533401"/>
              <a:gd name="connsiteX1" fmla="*/ 2948697 w 2948697"/>
              <a:gd name="connsiteY1" fmla="*/ 0 h 533401"/>
              <a:gd name="connsiteX2" fmla="*/ 2948697 w 2948697"/>
              <a:gd name="connsiteY2" fmla="*/ 533401 h 533401"/>
              <a:gd name="connsiteX3" fmla="*/ 262647 w 2948697"/>
              <a:gd name="connsiteY3" fmla="*/ 533401 h 533401"/>
              <a:gd name="connsiteX4" fmla="*/ 0 w 2948697"/>
              <a:gd name="connsiteY4" fmla="*/ 19455 h 533401"/>
              <a:gd name="connsiteX0" fmla="*/ 0 w 2948697"/>
              <a:gd name="connsiteY0" fmla="*/ 19455 h 533401"/>
              <a:gd name="connsiteX1" fmla="*/ 2948697 w 2948697"/>
              <a:gd name="connsiteY1" fmla="*/ 0 h 533401"/>
              <a:gd name="connsiteX2" fmla="*/ 2948697 w 2948697"/>
              <a:gd name="connsiteY2" fmla="*/ 533401 h 533401"/>
              <a:gd name="connsiteX3" fmla="*/ 350196 w 2948697"/>
              <a:gd name="connsiteY3" fmla="*/ 533401 h 533401"/>
              <a:gd name="connsiteX4" fmla="*/ 0 w 2948697"/>
              <a:gd name="connsiteY4" fmla="*/ 19455 h 533401"/>
              <a:gd name="connsiteX0" fmla="*/ 0 w 2948697"/>
              <a:gd name="connsiteY0" fmla="*/ 9727 h 533401"/>
              <a:gd name="connsiteX1" fmla="*/ 2948697 w 2948697"/>
              <a:gd name="connsiteY1" fmla="*/ 0 h 533401"/>
              <a:gd name="connsiteX2" fmla="*/ 2948697 w 2948697"/>
              <a:gd name="connsiteY2" fmla="*/ 533401 h 533401"/>
              <a:gd name="connsiteX3" fmla="*/ 350196 w 2948697"/>
              <a:gd name="connsiteY3" fmla="*/ 533401 h 533401"/>
              <a:gd name="connsiteX4" fmla="*/ 0 w 2948697"/>
              <a:gd name="connsiteY4" fmla="*/ 9727 h 533401"/>
              <a:gd name="connsiteX0" fmla="*/ 0 w 2977880"/>
              <a:gd name="connsiteY0" fmla="*/ 9727 h 533401"/>
              <a:gd name="connsiteX1" fmla="*/ 2977880 w 2977880"/>
              <a:gd name="connsiteY1" fmla="*/ 0 h 533401"/>
              <a:gd name="connsiteX2" fmla="*/ 2977880 w 2977880"/>
              <a:gd name="connsiteY2" fmla="*/ 533401 h 533401"/>
              <a:gd name="connsiteX3" fmla="*/ 379379 w 2977880"/>
              <a:gd name="connsiteY3" fmla="*/ 533401 h 533401"/>
              <a:gd name="connsiteX4" fmla="*/ 0 w 2977880"/>
              <a:gd name="connsiteY4" fmla="*/ 9727 h 533401"/>
              <a:gd name="connsiteX0" fmla="*/ 0 w 2977880"/>
              <a:gd name="connsiteY0" fmla="*/ 0 h 533802"/>
              <a:gd name="connsiteX1" fmla="*/ 2977880 w 2977880"/>
              <a:gd name="connsiteY1" fmla="*/ 401 h 533802"/>
              <a:gd name="connsiteX2" fmla="*/ 2977880 w 2977880"/>
              <a:gd name="connsiteY2" fmla="*/ 533802 h 533802"/>
              <a:gd name="connsiteX3" fmla="*/ 379379 w 2977880"/>
              <a:gd name="connsiteY3" fmla="*/ 533802 h 533802"/>
              <a:gd name="connsiteX4" fmla="*/ 0 w 2977880"/>
              <a:gd name="connsiteY4" fmla="*/ 0 h 533802"/>
              <a:gd name="connsiteX0" fmla="*/ 0 w 2957709"/>
              <a:gd name="connsiteY0" fmla="*/ 0 h 533802"/>
              <a:gd name="connsiteX1" fmla="*/ 2957709 w 2957709"/>
              <a:gd name="connsiteY1" fmla="*/ 401 h 533802"/>
              <a:gd name="connsiteX2" fmla="*/ 2957709 w 2957709"/>
              <a:gd name="connsiteY2" fmla="*/ 533802 h 533802"/>
              <a:gd name="connsiteX3" fmla="*/ 359208 w 2957709"/>
              <a:gd name="connsiteY3" fmla="*/ 533802 h 533802"/>
              <a:gd name="connsiteX4" fmla="*/ 0 w 2957709"/>
              <a:gd name="connsiteY4" fmla="*/ 0 h 533802"/>
              <a:gd name="connsiteX0" fmla="*/ 0 w 2937538"/>
              <a:gd name="connsiteY0" fmla="*/ 0 h 533802"/>
              <a:gd name="connsiteX1" fmla="*/ 2937538 w 2937538"/>
              <a:gd name="connsiteY1" fmla="*/ 401 h 533802"/>
              <a:gd name="connsiteX2" fmla="*/ 2937538 w 2937538"/>
              <a:gd name="connsiteY2" fmla="*/ 533802 h 533802"/>
              <a:gd name="connsiteX3" fmla="*/ 339037 w 2937538"/>
              <a:gd name="connsiteY3" fmla="*/ 533802 h 533802"/>
              <a:gd name="connsiteX4" fmla="*/ 0 w 2937538"/>
              <a:gd name="connsiteY4" fmla="*/ 0 h 533802"/>
              <a:gd name="connsiteX0" fmla="*/ 0 w 2937538"/>
              <a:gd name="connsiteY0" fmla="*/ 0 h 533802"/>
              <a:gd name="connsiteX1" fmla="*/ 2937538 w 2937538"/>
              <a:gd name="connsiteY1" fmla="*/ 401 h 533802"/>
              <a:gd name="connsiteX2" fmla="*/ 2937538 w 2937538"/>
              <a:gd name="connsiteY2" fmla="*/ 533802 h 533802"/>
              <a:gd name="connsiteX3" fmla="*/ 238553 w 2937538"/>
              <a:gd name="connsiteY3" fmla="*/ 533802 h 533802"/>
              <a:gd name="connsiteX4" fmla="*/ 0 w 2937538"/>
              <a:gd name="connsiteY4" fmla="*/ 0 h 533802"/>
              <a:gd name="connsiteX0" fmla="*/ 0 w 2937538"/>
              <a:gd name="connsiteY0" fmla="*/ 0 h 533802"/>
              <a:gd name="connsiteX1" fmla="*/ 2937538 w 2937538"/>
              <a:gd name="connsiteY1" fmla="*/ 401 h 533802"/>
              <a:gd name="connsiteX2" fmla="*/ 2937538 w 2937538"/>
              <a:gd name="connsiteY2" fmla="*/ 533802 h 533802"/>
              <a:gd name="connsiteX3" fmla="*/ 242787 w 2937538"/>
              <a:gd name="connsiteY3" fmla="*/ 533802 h 533802"/>
              <a:gd name="connsiteX4" fmla="*/ 0 w 2937538"/>
              <a:gd name="connsiteY4" fmla="*/ 0 h 53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538" h="533802">
                <a:moveTo>
                  <a:pt x="0" y="0"/>
                </a:moveTo>
                <a:lnTo>
                  <a:pt x="2937538" y="401"/>
                </a:lnTo>
                <a:lnTo>
                  <a:pt x="2937538" y="533802"/>
                </a:lnTo>
                <a:lnTo>
                  <a:pt x="242787" y="533802"/>
                </a:lnTo>
                <a:lnTo>
                  <a:pt x="0" y="0"/>
                </a:lnTo>
                <a:close/>
              </a:path>
            </a:pathLst>
          </a:custGeom>
          <a:solidFill>
            <a:srgbClr val="34B3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itle 1"/>
          <p:cNvSpPr txBox="1">
            <a:spLocks/>
          </p:cNvSpPr>
          <p:nvPr userDrawn="1"/>
        </p:nvSpPr>
        <p:spPr>
          <a:xfrm>
            <a:off x="133350" y="101600"/>
            <a:ext cx="3048000" cy="390525"/>
          </a:xfrm>
          <a:prstGeom prst="rect">
            <a:avLst/>
          </a:prstGeom>
        </p:spPr>
        <p:txBody>
          <a:bodyPr anchor="ctr">
            <a:normAutofit/>
          </a:bodyPr>
          <a:lstStyle>
            <a:lvl1pPr algn="l" defTabSz="914400" rtl="0" eaLnBrk="1" latinLnBrk="0" hangingPunct="1">
              <a:lnSpc>
                <a:spcPct val="90000"/>
              </a:lnSpc>
              <a:spcBef>
                <a:spcPct val="0"/>
              </a:spcBef>
              <a:buNone/>
              <a:defRPr sz="1600" kern="1200">
                <a:solidFill>
                  <a:schemeClr val="tx1"/>
                </a:solidFill>
                <a:latin typeface="Lubalin Book for IBM" panose="02060502020205020404" pitchFamily="18" charset="0"/>
                <a:ea typeface="+mj-ea"/>
                <a:cs typeface="+mj-cs"/>
              </a:defRPr>
            </a:lvl1pPr>
          </a:lstStyle>
          <a:p>
            <a:pPr fontAlgn="auto">
              <a:spcAft>
                <a:spcPts val="0"/>
              </a:spcAft>
              <a:defRPr/>
            </a:pPr>
            <a:r>
              <a:rPr lang="en-US" sz="1400" dirty="0">
                <a:latin typeface="Arial Black" panose="020B0A04020102020204" pitchFamily="34" charset="0"/>
              </a:rPr>
              <a:t>Global Technology Services</a:t>
            </a:r>
          </a:p>
        </p:txBody>
      </p:sp>
      <p:cxnSp>
        <p:nvCxnSpPr>
          <p:cNvPr id="9" name="Straight Connector 8"/>
          <p:cNvCxnSpPr/>
          <p:nvPr userDrawn="1"/>
        </p:nvCxnSpPr>
        <p:spPr>
          <a:xfrm>
            <a:off x="93382" y="466725"/>
            <a:ext cx="3779838" cy="0"/>
          </a:xfrm>
          <a:prstGeom prst="line">
            <a:avLst/>
          </a:prstGeom>
          <a:ln w="19050">
            <a:solidFill>
              <a:srgbClr val="1F3D68"/>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rcRect l="9098" t="9467" b="67462"/>
          <a:stretch>
            <a:fillRect/>
          </a:stretch>
        </p:blipFill>
        <p:spPr>
          <a:xfrm rot="21325246">
            <a:off x="-9889" y="6106822"/>
            <a:ext cx="6290901" cy="1003907"/>
          </a:xfrm>
          <a:custGeom>
            <a:avLst/>
            <a:gdLst>
              <a:gd name="connsiteX0" fmla="*/ 40051 w 6290901"/>
              <a:gd name="connsiteY0" fmla="*/ 0 h 1003907"/>
              <a:gd name="connsiteX1" fmla="*/ 6098489 w 6290901"/>
              <a:gd name="connsiteY1" fmla="*/ 494419 h 1003907"/>
              <a:gd name="connsiteX2" fmla="*/ 6290901 w 6290901"/>
              <a:gd name="connsiteY2" fmla="*/ 790389 h 1003907"/>
              <a:gd name="connsiteX3" fmla="*/ 6290901 w 6290901"/>
              <a:gd name="connsiteY3" fmla="*/ 1003907 h 1003907"/>
              <a:gd name="connsiteX4" fmla="*/ 0 w 6290901"/>
              <a:gd name="connsiteY4" fmla="*/ 500048 h 1003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0901" h="1003907">
                <a:moveTo>
                  <a:pt x="40051" y="0"/>
                </a:moveTo>
                <a:lnTo>
                  <a:pt x="6098489" y="494419"/>
                </a:lnTo>
                <a:lnTo>
                  <a:pt x="6290901" y="790389"/>
                </a:lnTo>
                <a:lnTo>
                  <a:pt x="6290901" y="1003907"/>
                </a:lnTo>
                <a:lnTo>
                  <a:pt x="0" y="500048"/>
                </a:lnTo>
                <a:close/>
              </a:path>
            </a:pathLst>
          </a:cu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b="21719"/>
          <a:stretch>
            <a:fillRect/>
          </a:stretch>
        </p:blipFill>
        <p:spPr>
          <a:xfrm rot="1227975" flipV="1">
            <a:off x="4454539" y="-825762"/>
            <a:ext cx="4533901" cy="2231583"/>
          </a:xfrm>
          <a:custGeom>
            <a:avLst/>
            <a:gdLst>
              <a:gd name="connsiteX0" fmla="*/ 0 w 4533901"/>
              <a:gd name="connsiteY0" fmla="*/ 575916 h 2231583"/>
              <a:gd name="connsiteX1" fmla="*/ 4436248 w 4533901"/>
              <a:gd name="connsiteY1" fmla="*/ 2231583 h 2231583"/>
              <a:gd name="connsiteX2" fmla="*/ 4533900 w 4533901"/>
              <a:gd name="connsiteY2" fmla="*/ 1969931 h 2231583"/>
              <a:gd name="connsiteX3" fmla="*/ 4533901 w 4533901"/>
              <a:gd name="connsiteY3" fmla="*/ 909074 h 2231583"/>
              <a:gd name="connsiteX4" fmla="*/ 2098099 w 4533901"/>
              <a:gd name="connsiteY4" fmla="*/ 0 h 2231583"/>
              <a:gd name="connsiteX5" fmla="*/ 0 w 4533901"/>
              <a:gd name="connsiteY5" fmla="*/ 0 h 22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3901" h="2231583">
                <a:moveTo>
                  <a:pt x="0" y="575916"/>
                </a:moveTo>
                <a:lnTo>
                  <a:pt x="4436248" y="2231583"/>
                </a:lnTo>
                <a:lnTo>
                  <a:pt x="4533900" y="1969931"/>
                </a:lnTo>
                <a:lnTo>
                  <a:pt x="4533901" y="909074"/>
                </a:lnTo>
                <a:lnTo>
                  <a:pt x="2098099" y="0"/>
                </a:lnTo>
                <a:lnTo>
                  <a:pt x="0" y="0"/>
                </a:lnTo>
                <a:close/>
              </a:path>
            </a:pathLst>
          </a:custGeom>
        </p:spPr>
      </p:pic>
      <p:pic>
        <p:nvPicPr>
          <p:cNvPr id="12"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l="-6566" t="-9052" r="-14001" b="-7042"/>
          <a:stretch>
            <a:fillRect/>
          </a:stretch>
        </p:blipFill>
        <p:spPr bwMode="auto">
          <a:xfrm rot="2126829">
            <a:off x="7951788" y="-101600"/>
            <a:ext cx="11271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0" y="720188"/>
            <a:ext cx="9143999" cy="443875"/>
          </a:xfrm>
          <a:noFill/>
        </p:spPr>
        <p:txBody>
          <a:bodyPr>
            <a:noAutofit/>
          </a:bodyPr>
          <a:lstStyle>
            <a:lvl1pPr marL="0" indent="0" algn="ctr">
              <a:buNone/>
              <a:defRPr sz="2200">
                <a:latin typeface="Arial" panose="020B0604020202020204" pitchFamily="34" charset="0"/>
                <a:cs typeface="Arial" panose="020B0604020202020204" pitchFamily="34" charset="0"/>
              </a:defRPr>
            </a:lvl1pPr>
            <a:lvl2pPr>
              <a:defRPr sz="2000">
                <a:latin typeface="HelveticaNeueLT Std Lt" panose="020B0403020202020204" pitchFamily="34" charset="0"/>
              </a:defRPr>
            </a:lvl2pPr>
            <a:lvl3pPr>
              <a:defRPr sz="1800">
                <a:latin typeface="HelveticaNeueLT Std Lt" panose="020B0403020202020204" pitchFamily="34" charset="0"/>
              </a:defRPr>
            </a:lvl3pPr>
            <a:lvl4pPr>
              <a:defRPr sz="1600">
                <a:latin typeface="HelveticaNeueLT Std Lt" panose="020B0403020202020204" pitchFamily="34" charset="0"/>
              </a:defRPr>
            </a:lvl4pPr>
            <a:lvl5pPr>
              <a:defRPr sz="1600">
                <a:latin typeface="HelveticaNeueLT Std Lt" panose="020B0403020202020204" pitchFamily="34" charset="0"/>
              </a:defRPr>
            </a:lvl5pPr>
          </a:lstStyle>
          <a:p>
            <a:pPr lvl="0"/>
            <a:r>
              <a:rPr lang="en-US" dirty="0"/>
              <a:t>Click to edit Master text styles</a:t>
            </a:r>
          </a:p>
        </p:txBody>
      </p:sp>
      <p:sp>
        <p:nvSpPr>
          <p:cNvPr id="13" name="Date Placeholder 3"/>
          <p:cNvSpPr>
            <a:spLocks noGrp="1"/>
          </p:cNvSpPr>
          <p:nvPr>
            <p:ph type="dt" sz="half" idx="10"/>
          </p:nvPr>
        </p:nvSpPr>
        <p:spPr>
          <a:xfrm>
            <a:off x="628650" y="6424613"/>
            <a:ext cx="2057400" cy="365125"/>
          </a:xfrm>
        </p:spPr>
        <p:txBody>
          <a:bodyPr/>
          <a:lstStyle>
            <a:lvl1pPr>
              <a:defRPr>
                <a:solidFill>
                  <a:srgbClr val="1F3D68"/>
                </a:solidFill>
                <a:ea typeface="MS PGothic" panose="020B0600070205080204" pitchFamily="34" charset="-128"/>
              </a:defRPr>
            </a:lvl1pPr>
          </a:lstStyle>
          <a:p>
            <a:pPr>
              <a:defRPr/>
            </a:pPr>
            <a:r>
              <a:rPr lang="en-US" dirty="0"/>
              <a:t>© 2017 IBM Corporation</a:t>
            </a:r>
          </a:p>
        </p:txBody>
      </p:sp>
      <p:sp>
        <p:nvSpPr>
          <p:cNvPr id="14" name="Footer Placeholder 4"/>
          <p:cNvSpPr>
            <a:spLocks noGrp="1"/>
          </p:cNvSpPr>
          <p:nvPr>
            <p:ph type="ftr" sz="quarter" idx="11"/>
          </p:nvPr>
        </p:nvSpPr>
        <p:spPr>
          <a:xfrm>
            <a:off x="3028950" y="6424613"/>
            <a:ext cx="3086100" cy="365125"/>
          </a:xfrm>
        </p:spPr>
        <p:txBody>
          <a:bodyPr/>
          <a:lstStyle>
            <a:lvl1pPr>
              <a:defRPr>
                <a:solidFill>
                  <a:schemeClr val="tx1">
                    <a:lumMod val="75000"/>
                    <a:lumOff val="25000"/>
                  </a:schemeClr>
                </a:solidFill>
              </a:defRPr>
            </a:lvl1pPr>
          </a:lstStyle>
          <a:p>
            <a:pPr>
              <a:defRPr/>
            </a:pPr>
            <a:r>
              <a:rPr lang="en-US"/>
              <a:t>IBM Confidential</a:t>
            </a:r>
            <a:endParaRPr lang="en-US" dirty="0"/>
          </a:p>
        </p:txBody>
      </p:sp>
      <p:sp>
        <p:nvSpPr>
          <p:cNvPr id="15" name="Slide Number Placeholder 5"/>
          <p:cNvSpPr>
            <a:spLocks noGrp="1"/>
          </p:cNvSpPr>
          <p:nvPr>
            <p:ph type="sldNum" sz="quarter" idx="12"/>
          </p:nvPr>
        </p:nvSpPr>
        <p:spPr>
          <a:xfrm>
            <a:off x="6457950" y="6424613"/>
            <a:ext cx="2057400" cy="365125"/>
          </a:xfrm>
        </p:spPr>
        <p:txBody>
          <a:bodyPr/>
          <a:lstStyle>
            <a:lvl1pPr>
              <a:defRPr>
                <a:solidFill>
                  <a:schemeClr val="bg1"/>
                </a:solidFill>
              </a:defRPr>
            </a:lvl1pPr>
          </a:lstStyle>
          <a:p>
            <a:fld id="{9DF97BD6-6D25-470F-9237-5A5D8968E81B}" type="slidenum">
              <a:rPr lang="en-US" altLang="en-US"/>
              <a:pPr/>
              <a:t>‹n.º›</a:t>
            </a:fld>
            <a:endParaRPr lang="en-US" altLang="en-US"/>
          </a:p>
        </p:txBody>
      </p:sp>
    </p:spTree>
    <p:extLst>
      <p:ext uri="{BB962C8B-B14F-4D97-AF65-F5344CB8AC3E}">
        <p14:creationId xmlns:p14="http://schemas.microsoft.com/office/powerpoint/2010/main" val="61417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9BDC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endParaRPr lang="en-US" altLang="en-US">
              <a:solidFill>
                <a:srgbClr val="FFFFFF"/>
              </a:solidFill>
            </a:endParaRPr>
          </a:p>
        </p:txBody>
      </p:sp>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l="-3590" t="9283" r="31769" b="8249"/>
          <a:stretch>
            <a:fillRect/>
          </a:stretch>
        </p:blipFill>
        <p:spPr bwMode="auto">
          <a:xfrm>
            <a:off x="5346700" y="-15875"/>
            <a:ext cx="3763963"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val="0"/>
              </a:ext>
            </a:extLst>
          </a:blip>
          <a:srcRect l="51308" b="24129"/>
          <a:stretch>
            <a:fillRect/>
          </a:stretch>
        </p:blipFill>
        <p:spPr bwMode="auto">
          <a:xfrm>
            <a:off x="-12700" y="2509838"/>
            <a:ext cx="4451350" cy="43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0"/>
          <p:cNvSpPr/>
          <p:nvPr userDrawn="1"/>
        </p:nvSpPr>
        <p:spPr>
          <a:xfrm>
            <a:off x="357188" y="2651125"/>
            <a:ext cx="8786812" cy="835025"/>
          </a:xfrm>
          <a:custGeom>
            <a:avLst/>
            <a:gdLst>
              <a:gd name="connsiteX0" fmla="*/ 0 w 2686050"/>
              <a:gd name="connsiteY0" fmla="*/ 0 h 533401"/>
              <a:gd name="connsiteX1" fmla="*/ 2686050 w 2686050"/>
              <a:gd name="connsiteY1" fmla="*/ 0 h 533401"/>
              <a:gd name="connsiteX2" fmla="*/ 2686050 w 2686050"/>
              <a:gd name="connsiteY2" fmla="*/ 533401 h 533401"/>
              <a:gd name="connsiteX3" fmla="*/ 0 w 2686050"/>
              <a:gd name="connsiteY3" fmla="*/ 533401 h 533401"/>
              <a:gd name="connsiteX4" fmla="*/ 0 w 2686050"/>
              <a:gd name="connsiteY4" fmla="*/ 0 h 533401"/>
              <a:gd name="connsiteX0" fmla="*/ 0 w 3065429"/>
              <a:gd name="connsiteY0" fmla="*/ 19455 h 533401"/>
              <a:gd name="connsiteX1" fmla="*/ 3065429 w 3065429"/>
              <a:gd name="connsiteY1" fmla="*/ 0 h 533401"/>
              <a:gd name="connsiteX2" fmla="*/ 3065429 w 3065429"/>
              <a:gd name="connsiteY2" fmla="*/ 533401 h 533401"/>
              <a:gd name="connsiteX3" fmla="*/ 379379 w 3065429"/>
              <a:gd name="connsiteY3" fmla="*/ 533401 h 533401"/>
              <a:gd name="connsiteX4" fmla="*/ 0 w 3065429"/>
              <a:gd name="connsiteY4" fmla="*/ 19455 h 533401"/>
              <a:gd name="connsiteX0" fmla="*/ 0 w 2948697"/>
              <a:gd name="connsiteY0" fmla="*/ 19455 h 533401"/>
              <a:gd name="connsiteX1" fmla="*/ 2948697 w 2948697"/>
              <a:gd name="connsiteY1" fmla="*/ 0 h 533401"/>
              <a:gd name="connsiteX2" fmla="*/ 2948697 w 2948697"/>
              <a:gd name="connsiteY2" fmla="*/ 533401 h 533401"/>
              <a:gd name="connsiteX3" fmla="*/ 262647 w 2948697"/>
              <a:gd name="connsiteY3" fmla="*/ 533401 h 533401"/>
              <a:gd name="connsiteX4" fmla="*/ 0 w 2948697"/>
              <a:gd name="connsiteY4" fmla="*/ 19455 h 533401"/>
              <a:gd name="connsiteX0" fmla="*/ 0 w 2948697"/>
              <a:gd name="connsiteY0" fmla="*/ 19455 h 533401"/>
              <a:gd name="connsiteX1" fmla="*/ 2948697 w 2948697"/>
              <a:gd name="connsiteY1" fmla="*/ 0 h 533401"/>
              <a:gd name="connsiteX2" fmla="*/ 2948697 w 2948697"/>
              <a:gd name="connsiteY2" fmla="*/ 533401 h 533401"/>
              <a:gd name="connsiteX3" fmla="*/ 350196 w 2948697"/>
              <a:gd name="connsiteY3" fmla="*/ 533401 h 533401"/>
              <a:gd name="connsiteX4" fmla="*/ 0 w 2948697"/>
              <a:gd name="connsiteY4" fmla="*/ 19455 h 533401"/>
              <a:gd name="connsiteX0" fmla="*/ 0 w 2948697"/>
              <a:gd name="connsiteY0" fmla="*/ 9727 h 533401"/>
              <a:gd name="connsiteX1" fmla="*/ 2948697 w 2948697"/>
              <a:gd name="connsiteY1" fmla="*/ 0 h 533401"/>
              <a:gd name="connsiteX2" fmla="*/ 2948697 w 2948697"/>
              <a:gd name="connsiteY2" fmla="*/ 533401 h 533401"/>
              <a:gd name="connsiteX3" fmla="*/ 350196 w 2948697"/>
              <a:gd name="connsiteY3" fmla="*/ 533401 h 533401"/>
              <a:gd name="connsiteX4" fmla="*/ 0 w 2948697"/>
              <a:gd name="connsiteY4" fmla="*/ 9727 h 533401"/>
              <a:gd name="connsiteX0" fmla="*/ 0 w 2977880"/>
              <a:gd name="connsiteY0" fmla="*/ 9727 h 533401"/>
              <a:gd name="connsiteX1" fmla="*/ 2977880 w 2977880"/>
              <a:gd name="connsiteY1" fmla="*/ 0 h 533401"/>
              <a:gd name="connsiteX2" fmla="*/ 2977880 w 2977880"/>
              <a:gd name="connsiteY2" fmla="*/ 533401 h 533401"/>
              <a:gd name="connsiteX3" fmla="*/ 379379 w 2977880"/>
              <a:gd name="connsiteY3" fmla="*/ 533401 h 533401"/>
              <a:gd name="connsiteX4" fmla="*/ 0 w 2977880"/>
              <a:gd name="connsiteY4" fmla="*/ 9727 h 533401"/>
              <a:gd name="connsiteX0" fmla="*/ 0 w 2977880"/>
              <a:gd name="connsiteY0" fmla="*/ 0 h 533802"/>
              <a:gd name="connsiteX1" fmla="*/ 2977880 w 2977880"/>
              <a:gd name="connsiteY1" fmla="*/ 401 h 533802"/>
              <a:gd name="connsiteX2" fmla="*/ 2977880 w 2977880"/>
              <a:gd name="connsiteY2" fmla="*/ 533802 h 533802"/>
              <a:gd name="connsiteX3" fmla="*/ 379379 w 2977880"/>
              <a:gd name="connsiteY3" fmla="*/ 533802 h 533802"/>
              <a:gd name="connsiteX4" fmla="*/ 0 w 2977880"/>
              <a:gd name="connsiteY4" fmla="*/ 0 h 533802"/>
              <a:gd name="connsiteX0" fmla="*/ 0 w 2957709"/>
              <a:gd name="connsiteY0" fmla="*/ 0 h 533802"/>
              <a:gd name="connsiteX1" fmla="*/ 2957709 w 2957709"/>
              <a:gd name="connsiteY1" fmla="*/ 401 h 533802"/>
              <a:gd name="connsiteX2" fmla="*/ 2957709 w 2957709"/>
              <a:gd name="connsiteY2" fmla="*/ 533802 h 533802"/>
              <a:gd name="connsiteX3" fmla="*/ 359208 w 2957709"/>
              <a:gd name="connsiteY3" fmla="*/ 533802 h 533802"/>
              <a:gd name="connsiteX4" fmla="*/ 0 w 2957709"/>
              <a:gd name="connsiteY4" fmla="*/ 0 h 533802"/>
              <a:gd name="connsiteX0" fmla="*/ 0 w 2937538"/>
              <a:gd name="connsiteY0" fmla="*/ 0 h 533802"/>
              <a:gd name="connsiteX1" fmla="*/ 2937538 w 2937538"/>
              <a:gd name="connsiteY1" fmla="*/ 401 h 533802"/>
              <a:gd name="connsiteX2" fmla="*/ 2937538 w 2937538"/>
              <a:gd name="connsiteY2" fmla="*/ 533802 h 533802"/>
              <a:gd name="connsiteX3" fmla="*/ 339037 w 2937538"/>
              <a:gd name="connsiteY3" fmla="*/ 533802 h 533802"/>
              <a:gd name="connsiteX4" fmla="*/ 0 w 2937538"/>
              <a:gd name="connsiteY4" fmla="*/ 0 h 533802"/>
              <a:gd name="connsiteX0" fmla="*/ 0 w 2937538"/>
              <a:gd name="connsiteY0" fmla="*/ 0 h 533802"/>
              <a:gd name="connsiteX1" fmla="*/ 2937538 w 2937538"/>
              <a:gd name="connsiteY1" fmla="*/ 401 h 533802"/>
              <a:gd name="connsiteX2" fmla="*/ 2937538 w 2937538"/>
              <a:gd name="connsiteY2" fmla="*/ 533802 h 533802"/>
              <a:gd name="connsiteX3" fmla="*/ 238553 w 2937538"/>
              <a:gd name="connsiteY3" fmla="*/ 533802 h 533802"/>
              <a:gd name="connsiteX4" fmla="*/ 0 w 2937538"/>
              <a:gd name="connsiteY4" fmla="*/ 0 h 533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538" h="533802">
                <a:moveTo>
                  <a:pt x="0" y="0"/>
                </a:moveTo>
                <a:lnTo>
                  <a:pt x="2937538" y="401"/>
                </a:lnTo>
                <a:lnTo>
                  <a:pt x="2937538" y="533802"/>
                </a:lnTo>
                <a:lnTo>
                  <a:pt x="238553" y="533802"/>
                </a:lnTo>
                <a:lnTo>
                  <a:pt x="0" y="0"/>
                </a:lnTo>
                <a:close/>
              </a:path>
            </a:pathLst>
          </a:custGeom>
          <a:solidFill>
            <a:srgbClr val="34B3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0988" y="174625"/>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357188" y="2730500"/>
            <a:ext cx="8799512" cy="0"/>
          </a:xfrm>
          <a:prstGeom prst="line">
            <a:avLst/>
          </a:prstGeom>
          <a:ln w="19050">
            <a:solidFill>
              <a:srgbClr val="9BDCF6"/>
            </a:solidFill>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888" y="2525351"/>
            <a:ext cx="7886700" cy="833717"/>
          </a:xfrm>
        </p:spPr>
        <p:txBody>
          <a:bodyPr anchor="b"/>
          <a:lstStyle>
            <a:lvl1pPr algn="ctr">
              <a:defRPr sz="3200">
                <a:solidFill>
                  <a:schemeClr val="bg1"/>
                </a:solidFill>
                <a:latin typeface="Arial Black" panose="020B0A04020102020204" pitchFamily="34" charset="0"/>
              </a:defRPr>
            </a:lvl1pPr>
          </a:lstStyle>
          <a:p>
            <a:r>
              <a:rPr lang="en-US" dirty="0"/>
              <a:t>Click to edit Master title style</a:t>
            </a:r>
          </a:p>
        </p:txBody>
      </p:sp>
      <p:sp>
        <p:nvSpPr>
          <p:cNvPr id="9" name="Footer Placeholder 4"/>
          <p:cNvSpPr>
            <a:spLocks noGrp="1"/>
          </p:cNvSpPr>
          <p:nvPr>
            <p:ph type="ftr" sz="quarter" idx="10"/>
          </p:nvPr>
        </p:nvSpPr>
        <p:spPr/>
        <p:txBody>
          <a:bodyPr/>
          <a:lstStyle>
            <a:lvl1pPr>
              <a:defRPr>
                <a:solidFill>
                  <a:srgbClr val="1F3D68"/>
                </a:solidFill>
              </a:defRPr>
            </a:lvl1pPr>
          </a:lstStyle>
          <a:p>
            <a:pPr>
              <a:defRPr/>
            </a:pPr>
            <a:r>
              <a:rPr lang="en-US"/>
              <a:t>IBM Confidential</a:t>
            </a:r>
            <a:endParaRPr lang="en-US" dirty="0"/>
          </a:p>
        </p:txBody>
      </p:sp>
    </p:spTree>
    <p:extLst>
      <p:ext uri="{BB962C8B-B14F-4D97-AF65-F5344CB8AC3E}">
        <p14:creationId xmlns:p14="http://schemas.microsoft.com/office/powerpoint/2010/main" val="335843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81C21A3E-89F8-4B51-B493-C6C361330E30}" type="datetime1">
              <a:rPr lang="en-US" altLang="en-US"/>
              <a:pPr/>
              <a:t>11/23/17</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IBM Confidential</a:t>
            </a:r>
          </a:p>
        </p:txBody>
      </p:sp>
      <p:sp>
        <p:nvSpPr>
          <p:cNvPr id="7" name="Slide Number Placeholder 5"/>
          <p:cNvSpPr>
            <a:spLocks noGrp="1"/>
          </p:cNvSpPr>
          <p:nvPr>
            <p:ph type="sldNum" sz="quarter" idx="12"/>
          </p:nvPr>
        </p:nvSpPr>
        <p:spPr/>
        <p:txBody>
          <a:bodyPr/>
          <a:lstStyle>
            <a:lvl1pPr>
              <a:defRPr/>
            </a:lvl1pPr>
          </a:lstStyle>
          <a:p>
            <a:fld id="{EB82772F-791E-4DD5-B4EE-A654DE17DE68}" type="slidenum">
              <a:rPr lang="en-US" altLang="en-US"/>
              <a:pPr/>
              <a:t>‹n.º›</a:t>
            </a:fld>
            <a:endParaRPr lang="en-US" altLang="en-US"/>
          </a:p>
        </p:txBody>
      </p:sp>
    </p:spTree>
    <p:extLst>
      <p:ext uri="{BB962C8B-B14F-4D97-AF65-F5344CB8AC3E}">
        <p14:creationId xmlns:p14="http://schemas.microsoft.com/office/powerpoint/2010/main" val="660766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B29ACAEE-1481-400C-AA08-895E589AE936}" type="datetime1">
              <a:rPr lang="en-US" altLang="en-US"/>
              <a:pPr/>
              <a:t>11/23/17</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t>IBM Confidential</a:t>
            </a:r>
          </a:p>
        </p:txBody>
      </p:sp>
      <p:sp>
        <p:nvSpPr>
          <p:cNvPr id="9" name="Slide Number Placeholder 5"/>
          <p:cNvSpPr>
            <a:spLocks noGrp="1"/>
          </p:cNvSpPr>
          <p:nvPr>
            <p:ph type="sldNum" sz="quarter" idx="12"/>
          </p:nvPr>
        </p:nvSpPr>
        <p:spPr/>
        <p:txBody>
          <a:bodyPr/>
          <a:lstStyle>
            <a:lvl1pPr>
              <a:defRPr/>
            </a:lvl1pPr>
          </a:lstStyle>
          <a:p>
            <a:fld id="{289ABB4B-5705-4AC8-9A68-A760911846F1}" type="slidenum">
              <a:rPr lang="en-US" altLang="en-US"/>
              <a:pPr/>
              <a:t>‹n.º›</a:t>
            </a:fld>
            <a:endParaRPr lang="en-US" altLang="en-US"/>
          </a:p>
        </p:txBody>
      </p:sp>
    </p:spTree>
    <p:extLst>
      <p:ext uri="{BB962C8B-B14F-4D97-AF65-F5344CB8AC3E}">
        <p14:creationId xmlns:p14="http://schemas.microsoft.com/office/powerpoint/2010/main" val="2853580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 name="Straight Connector 2"/>
          <p:cNvCxnSpPr>
            <a:stCxn id="8" idx="3"/>
          </p:cNvCxnSpPr>
          <p:nvPr userDrawn="1"/>
        </p:nvCxnSpPr>
        <p:spPr>
          <a:xfrm flipH="1" flipV="1">
            <a:off x="0" y="5668963"/>
            <a:ext cx="9137650" cy="119221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flipH="1">
            <a:off x="0" y="6235700"/>
            <a:ext cx="9144000" cy="288925"/>
          </a:xfrm>
          <a:prstGeom prst="line">
            <a:avLst/>
          </a:prstGeom>
          <a:ln>
            <a:solidFill>
              <a:srgbClr val="1F3D68"/>
            </a:solidFill>
          </a:ln>
        </p:spPr>
        <p:style>
          <a:lnRef idx="1">
            <a:schemeClr val="accent1"/>
          </a:lnRef>
          <a:fillRef idx="0">
            <a:schemeClr val="accent1"/>
          </a:fillRef>
          <a:effectRef idx="0">
            <a:schemeClr val="accent1"/>
          </a:effectRef>
          <a:fontRef idx="minor">
            <a:schemeClr val="tx1"/>
          </a:fontRef>
        </p:style>
      </p:cxnSp>
      <p:sp>
        <p:nvSpPr>
          <p:cNvPr id="5" name="Rectangle 15"/>
          <p:cNvSpPr/>
          <p:nvPr userDrawn="1"/>
        </p:nvSpPr>
        <p:spPr>
          <a:xfrm flipH="1">
            <a:off x="469900" y="5481638"/>
            <a:ext cx="8667750" cy="1379537"/>
          </a:xfrm>
          <a:custGeom>
            <a:avLst/>
            <a:gdLst>
              <a:gd name="connsiteX0" fmla="*/ 0 w 5813946"/>
              <a:gd name="connsiteY0" fmla="*/ 0 h 2224585"/>
              <a:gd name="connsiteX1" fmla="*/ 5813946 w 5813946"/>
              <a:gd name="connsiteY1" fmla="*/ 0 h 2224585"/>
              <a:gd name="connsiteX2" fmla="*/ 5813946 w 5813946"/>
              <a:gd name="connsiteY2" fmla="*/ 2224585 h 2224585"/>
              <a:gd name="connsiteX3" fmla="*/ 0 w 5813946"/>
              <a:gd name="connsiteY3" fmla="*/ 2224585 h 2224585"/>
              <a:gd name="connsiteX4" fmla="*/ 0 w 5813946"/>
              <a:gd name="connsiteY4" fmla="*/ 0 h 2224585"/>
              <a:gd name="connsiteX0" fmla="*/ 0 w 5813946"/>
              <a:gd name="connsiteY0" fmla="*/ 0 h 2224585"/>
              <a:gd name="connsiteX1" fmla="*/ 5813946 w 5813946"/>
              <a:gd name="connsiteY1" fmla="*/ 0 h 2224585"/>
              <a:gd name="connsiteX2" fmla="*/ 4148919 w 5813946"/>
              <a:gd name="connsiteY2" fmla="*/ 1801505 h 2224585"/>
              <a:gd name="connsiteX3" fmla="*/ 0 w 5813946"/>
              <a:gd name="connsiteY3" fmla="*/ 2224585 h 2224585"/>
              <a:gd name="connsiteX4" fmla="*/ 0 w 5813946"/>
              <a:gd name="connsiteY4" fmla="*/ 0 h 2224585"/>
              <a:gd name="connsiteX0" fmla="*/ 0 w 6414448"/>
              <a:gd name="connsiteY0" fmla="*/ 1269242 h 2224585"/>
              <a:gd name="connsiteX1" fmla="*/ 6414448 w 6414448"/>
              <a:gd name="connsiteY1" fmla="*/ 0 h 2224585"/>
              <a:gd name="connsiteX2" fmla="*/ 4749421 w 6414448"/>
              <a:gd name="connsiteY2" fmla="*/ 1801505 h 2224585"/>
              <a:gd name="connsiteX3" fmla="*/ 600502 w 6414448"/>
              <a:gd name="connsiteY3" fmla="*/ 2224585 h 2224585"/>
              <a:gd name="connsiteX4" fmla="*/ 0 w 6414448"/>
              <a:gd name="connsiteY4" fmla="*/ 1269242 h 2224585"/>
              <a:gd name="connsiteX0" fmla="*/ 0 w 6692239"/>
              <a:gd name="connsiteY0" fmla="*/ 809607 h 2224585"/>
              <a:gd name="connsiteX1" fmla="*/ 6692239 w 6692239"/>
              <a:gd name="connsiteY1" fmla="*/ 0 h 2224585"/>
              <a:gd name="connsiteX2" fmla="*/ 5027212 w 6692239"/>
              <a:gd name="connsiteY2" fmla="*/ 1801505 h 2224585"/>
              <a:gd name="connsiteX3" fmla="*/ 878293 w 6692239"/>
              <a:gd name="connsiteY3" fmla="*/ 2224585 h 2224585"/>
              <a:gd name="connsiteX4" fmla="*/ 0 w 6692239"/>
              <a:gd name="connsiteY4" fmla="*/ 809607 h 2224585"/>
              <a:gd name="connsiteX0" fmla="*/ 0 w 6692239"/>
              <a:gd name="connsiteY0" fmla="*/ 809607 h 2224585"/>
              <a:gd name="connsiteX1" fmla="*/ 6692239 w 6692239"/>
              <a:gd name="connsiteY1" fmla="*/ 0 h 2224585"/>
              <a:gd name="connsiteX2" fmla="*/ 5027212 w 6692239"/>
              <a:gd name="connsiteY2" fmla="*/ 1801505 h 2224585"/>
              <a:gd name="connsiteX3" fmla="*/ 878293 w 6692239"/>
              <a:gd name="connsiteY3" fmla="*/ 2224585 h 2224585"/>
              <a:gd name="connsiteX4" fmla="*/ 0 w 6692239"/>
              <a:gd name="connsiteY4" fmla="*/ 809607 h 2224585"/>
              <a:gd name="connsiteX0" fmla="*/ 0 w 6692239"/>
              <a:gd name="connsiteY0" fmla="*/ 809607 h 1801505"/>
              <a:gd name="connsiteX1" fmla="*/ 6692239 w 6692239"/>
              <a:gd name="connsiteY1" fmla="*/ 0 h 1801505"/>
              <a:gd name="connsiteX2" fmla="*/ 5027212 w 6692239"/>
              <a:gd name="connsiteY2" fmla="*/ 1801505 h 1801505"/>
              <a:gd name="connsiteX3" fmla="*/ 878293 w 6692239"/>
              <a:gd name="connsiteY3" fmla="*/ 1387395 h 1801505"/>
              <a:gd name="connsiteX4" fmla="*/ 0 w 6692239"/>
              <a:gd name="connsiteY4" fmla="*/ 809607 h 1801505"/>
              <a:gd name="connsiteX0" fmla="*/ 0 w 6692239"/>
              <a:gd name="connsiteY0" fmla="*/ 809607 h 1604519"/>
              <a:gd name="connsiteX1" fmla="*/ 6692239 w 6692239"/>
              <a:gd name="connsiteY1" fmla="*/ 0 h 1604519"/>
              <a:gd name="connsiteX2" fmla="*/ 4017063 w 6692239"/>
              <a:gd name="connsiteY2" fmla="*/ 1604519 h 1604519"/>
              <a:gd name="connsiteX3" fmla="*/ 878293 w 6692239"/>
              <a:gd name="connsiteY3" fmla="*/ 1387395 h 1604519"/>
              <a:gd name="connsiteX4" fmla="*/ 0 w 6692239"/>
              <a:gd name="connsiteY4" fmla="*/ 809607 h 1604519"/>
              <a:gd name="connsiteX0" fmla="*/ 0 w 6692239"/>
              <a:gd name="connsiteY0" fmla="*/ 809607 h 1604519"/>
              <a:gd name="connsiteX1" fmla="*/ 6692239 w 6692239"/>
              <a:gd name="connsiteY1" fmla="*/ 0 h 1604519"/>
              <a:gd name="connsiteX2" fmla="*/ 4017063 w 6692239"/>
              <a:gd name="connsiteY2" fmla="*/ 1604519 h 1604519"/>
              <a:gd name="connsiteX3" fmla="*/ 676263 w 6692239"/>
              <a:gd name="connsiteY3" fmla="*/ 1420225 h 1604519"/>
              <a:gd name="connsiteX4" fmla="*/ 0 w 6692239"/>
              <a:gd name="connsiteY4" fmla="*/ 809607 h 1604519"/>
              <a:gd name="connsiteX0" fmla="*/ 0 w 6704866"/>
              <a:gd name="connsiteY0" fmla="*/ 1088671 h 1604519"/>
              <a:gd name="connsiteX1" fmla="*/ 6704866 w 6704866"/>
              <a:gd name="connsiteY1" fmla="*/ 0 h 1604519"/>
              <a:gd name="connsiteX2" fmla="*/ 4029690 w 6704866"/>
              <a:gd name="connsiteY2" fmla="*/ 1604519 h 1604519"/>
              <a:gd name="connsiteX3" fmla="*/ 688890 w 6704866"/>
              <a:gd name="connsiteY3" fmla="*/ 1420225 h 1604519"/>
              <a:gd name="connsiteX4" fmla="*/ 0 w 6704866"/>
              <a:gd name="connsiteY4" fmla="*/ 1088671 h 1604519"/>
              <a:gd name="connsiteX0" fmla="*/ 0 w 6704866"/>
              <a:gd name="connsiteY0" fmla="*/ 1088671 h 1420225"/>
              <a:gd name="connsiteX1" fmla="*/ 6704866 w 6704866"/>
              <a:gd name="connsiteY1" fmla="*/ 0 h 1420225"/>
              <a:gd name="connsiteX2" fmla="*/ 4080198 w 6704866"/>
              <a:gd name="connsiteY2" fmla="*/ 1341871 h 1420225"/>
              <a:gd name="connsiteX3" fmla="*/ 688890 w 6704866"/>
              <a:gd name="connsiteY3" fmla="*/ 1420225 h 1420225"/>
              <a:gd name="connsiteX4" fmla="*/ 0 w 6704866"/>
              <a:gd name="connsiteY4" fmla="*/ 1088671 h 1420225"/>
              <a:gd name="connsiteX0" fmla="*/ 0 w 6704866"/>
              <a:gd name="connsiteY0" fmla="*/ 1088671 h 1420225"/>
              <a:gd name="connsiteX1" fmla="*/ 6704866 w 6704866"/>
              <a:gd name="connsiteY1" fmla="*/ 0 h 1420225"/>
              <a:gd name="connsiteX2" fmla="*/ 4115448 w 6704866"/>
              <a:gd name="connsiteY2" fmla="*/ 1341871 h 1420225"/>
              <a:gd name="connsiteX3" fmla="*/ 688890 w 6704866"/>
              <a:gd name="connsiteY3" fmla="*/ 1420225 h 1420225"/>
              <a:gd name="connsiteX4" fmla="*/ 0 w 6704866"/>
              <a:gd name="connsiteY4" fmla="*/ 1088671 h 1420225"/>
              <a:gd name="connsiteX0" fmla="*/ 0 w 6704866"/>
              <a:gd name="connsiteY0" fmla="*/ 1088671 h 1341871"/>
              <a:gd name="connsiteX1" fmla="*/ 6704866 w 6704866"/>
              <a:gd name="connsiteY1" fmla="*/ 0 h 1341871"/>
              <a:gd name="connsiteX2" fmla="*/ 4115448 w 6704866"/>
              <a:gd name="connsiteY2" fmla="*/ 1341871 h 1341871"/>
              <a:gd name="connsiteX3" fmla="*/ 1053141 w 6704866"/>
              <a:gd name="connsiteY3" fmla="*/ 1341396 h 1341871"/>
              <a:gd name="connsiteX4" fmla="*/ 0 w 6704866"/>
              <a:gd name="connsiteY4" fmla="*/ 1088671 h 1341871"/>
              <a:gd name="connsiteX0" fmla="*/ 0 w 6704866"/>
              <a:gd name="connsiteY0" fmla="*/ 1088671 h 1341871"/>
              <a:gd name="connsiteX1" fmla="*/ 6704866 w 6704866"/>
              <a:gd name="connsiteY1" fmla="*/ 0 h 1341871"/>
              <a:gd name="connsiteX2" fmla="*/ 4115448 w 6704866"/>
              <a:gd name="connsiteY2" fmla="*/ 1341871 h 1341871"/>
              <a:gd name="connsiteX3" fmla="*/ 841640 w 6704866"/>
              <a:gd name="connsiteY3" fmla="*/ 1328258 h 1341871"/>
              <a:gd name="connsiteX4" fmla="*/ 0 w 6704866"/>
              <a:gd name="connsiteY4" fmla="*/ 1088671 h 1341871"/>
              <a:gd name="connsiteX0" fmla="*/ 0 w 5929363"/>
              <a:gd name="connsiteY0" fmla="*/ 983566 h 1341871"/>
              <a:gd name="connsiteX1" fmla="*/ 5929363 w 5929363"/>
              <a:gd name="connsiteY1" fmla="*/ 0 h 1341871"/>
              <a:gd name="connsiteX2" fmla="*/ 3339945 w 5929363"/>
              <a:gd name="connsiteY2" fmla="*/ 1341871 h 1341871"/>
              <a:gd name="connsiteX3" fmla="*/ 66137 w 5929363"/>
              <a:gd name="connsiteY3" fmla="*/ 1328258 h 1341871"/>
              <a:gd name="connsiteX4" fmla="*/ 0 w 5929363"/>
              <a:gd name="connsiteY4" fmla="*/ 983566 h 1341871"/>
              <a:gd name="connsiteX0" fmla="*/ 0 w 5929363"/>
              <a:gd name="connsiteY0" fmla="*/ 983566 h 1341871"/>
              <a:gd name="connsiteX1" fmla="*/ 5929363 w 5929363"/>
              <a:gd name="connsiteY1" fmla="*/ 0 h 1341871"/>
              <a:gd name="connsiteX2" fmla="*/ 3339945 w 5929363"/>
              <a:gd name="connsiteY2" fmla="*/ 1341871 h 1341871"/>
              <a:gd name="connsiteX3" fmla="*/ 7387 w 5929363"/>
              <a:gd name="connsiteY3" fmla="*/ 1328258 h 1341871"/>
              <a:gd name="connsiteX4" fmla="*/ 0 w 5929363"/>
              <a:gd name="connsiteY4" fmla="*/ 983566 h 1341871"/>
              <a:gd name="connsiteX0" fmla="*/ 0 w 5929363"/>
              <a:gd name="connsiteY0" fmla="*/ 983566 h 1355009"/>
              <a:gd name="connsiteX1" fmla="*/ 5929363 w 5929363"/>
              <a:gd name="connsiteY1" fmla="*/ 0 h 1355009"/>
              <a:gd name="connsiteX2" fmla="*/ 3292945 w 5929363"/>
              <a:gd name="connsiteY2" fmla="*/ 1355009 h 1355009"/>
              <a:gd name="connsiteX3" fmla="*/ 7387 w 5929363"/>
              <a:gd name="connsiteY3" fmla="*/ 1328258 h 1355009"/>
              <a:gd name="connsiteX4" fmla="*/ 0 w 5929363"/>
              <a:gd name="connsiteY4" fmla="*/ 983566 h 1355009"/>
              <a:gd name="connsiteX0" fmla="*/ 0 w 5929363"/>
              <a:gd name="connsiteY0" fmla="*/ 983566 h 1355009"/>
              <a:gd name="connsiteX1" fmla="*/ 5929363 w 5929363"/>
              <a:gd name="connsiteY1" fmla="*/ 0 h 1355009"/>
              <a:gd name="connsiteX2" fmla="*/ 3292945 w 5929363"/>
              <a:gd name="connsiteY2" fmla="*/ 1355009 h 1355009"/>
              <a:gd name="connsiteX3" fmla="*/ 7387 w 5929363"/>
              <a:gd name="connsiteY3" fmla="*/ 1328258 h 1355009"/>
              <a:gd name="connsiteX4" fmla="*/ 0 w 5929363"/>
              <a:gd name="connsiteY4" fmla="*/ 983566 h 1355009"/>
              <a:gd name="connsiteX0" fmla="*/ 0 w 5929363"/>
              <a:gd name="connsiteY0" fmla="*/ 983566 h 1341871"/>
              <a:gd name="connsiteX1" fmla="*/ 5929363 w 5929363"/>
              <a:gd name="connsiteY1" fmla="*/ 0 h 1341871"/>
              <a:gd name="connsiteX2" fmla="*/ 3304695 w 5929363"/>
              <a:gd name="connsiteY2" fmla="*/ 1341871 h 1341871"/>
              <a:gd name="connsiteX3" fmla="*/ 7387 w 5929363"/>
              <a:gd name="connsiteY3" fmla="*/ 1328258 h 1341871"/>
              <a:gd name="connsiteX4" fmla="*/ 0 w 5929363"/>
              <a:gd name="connsiteY4" fmla="*/ 983566 h 1341871"/>
              <a:gd name="connsiteX0" fmla="*/ 0 w 5929363"/>
              <a:gd name="connsiteY0" fmla="*/ 983566 h 1341871"/>
              <a:gd name="connsiteX1" fmla="*/ 5929363 w 5929363"/>
              <a:gd name="connsiteY1" fmla="*/ 0 h 1341871"/>
              <a:gd name="connsiteX2" fmla="*/ 3316445 w 5929363"/>
              <a:gd name="connsiteY2" fmla="*/ 1341871 h 1341871"/>
              <a:gd name="connsiteX3" fmla="*/ 7387 w 5929363"/>
              <a:gd name="connsiteY3" fmla="*/ 1328258 h 1341871"/>
              <a:gd name="connsiteX4" fmla="*/ 0 w 5929363"/>
              <a:gd name="connsiteY4" fmla="*/ 983566 h 1341871"/>
              <a:gd name="connsiteX0" fmla="*/ 39613 w 5921976"/>
              <a:gd name="connsiteY0" fmla="*/ 970428 h 1341871"/>
              <a:gd name="connsiteX1" fmla="*/ 5921976 w 5921976"/>
              <a:gd name="connsiteY1" fmla="*/ 0 h 1341871"/>
              <a:gd name="connsiteX2" fmla="*/ 3309058 w 5921976"/>
              <a:gd name="connsiteY2" fmla="*/ 1341871 h 1341871"/>
              <a:gd name="connsiteX3" fmla="*/ 0 w 5921976"/>
              <a:gd name="connsiteY3" fmla="*/ 1328258 h 1341871"/>
              <a:gd name="connsiteX4" fmla="*/ 39613 w 5921976"/>
              <a:gd name="connsiteY4" fmla="*/ 970428 h 1341871"/>
              <a:gd name="connsiteX0" fmla="*/ 4363 w 5921976"/>
              <a:gd name="connsiteY0" fmla="*/ 957290 h 1341871"/>
              <a:gd name="connsiteX1" fmla="*/ 5921976 w 5921976"/>
              <a:gd name="connsiteY1" fmla="*/ 0 h 1341871"/>
              <a:gd name="connsiteX2" fmla="*/ 3309058 w 5921976"/>
              <a:gd name="connsiteY2" fmla="*/ 1341871 h 1341871"/>
              <a:gd name="connsiteX3" fmla="*/ 0 w 5921976"/>
              <a:gd name="connsiteY3" fmla="*/ 1328258 h 1341871"/>
              <a:gd name="connsiteX4" fmla="*/ 4363 w 5921976"/>
              <a:gd name="connsiteY4" fmla="*/ 957290 h 1341871"/>
              <a:gd name="connsiteX0" fmla="*/ 4363 w 5921976"/>
              <a:gd name="connsiteY0" fmla="*/ 957290 h 1341871"/>
              <a:gd name="connsiteX1" fmla="*/ 5921976 w 5921976"/>
              <a:gd name="connsiteY1" fmla="*/ 0 h 1341871"/>
              <a:gd name="connsiteX2" fmla="*/ 3309058 w 5921976"/>
              <a:gd name="connsiteY2" fmla="*/ 1341871 h 1341871"/>
              <a:gd name="connsiteX3" fmla="*/ 0 w 5921976"/>
              <a:gd name="connsiteY3" fmla="*/ 1341396 h 1341871"/>
              <a:gd name="connsiteX4" fmla="*/ 4363 w 5921976"/>
              <a:gd name="connsiteY4" fmla="*/ 957290 h 1341871"/>
              <a:gd name="connsiteX0" fmla="*/ 4363 w 6198933"/>
              <a:gd name="connsiteY0" fmla="*/ 804440 h 1189021"/>
              <a:gd name="connsiteX1" fmla="*/ 6198933 w 6198933"/>
              <a:gd name="connsiteY1" fmla="*/ 0 h 1189021"/>
              <a:gd name="connsiteX2" fmla="*/ 3309058 w 6198933"/>
              <a:gd name="connsiteY2" fmla="*/ 1189021 h 1189021"/>
              <a:gd name="connsiteX3" fmla="*/ 0 w 6198933"/>
              <a:gd name="connsiteY3" fmla="*/ 1188546 h 1189021"/>
              <a:gd name="connsiteX4" fmla="*/ 4363 w 6198933"/>
              <a:gd name="connsiteY4" fmla="*/ 804440 h 1189021"/>
              <a:gd name="connsiteX0" fmla="*/ 4363 w 7140585"/>
              <a:gd name="connsiteY0" fmla="*/ 1040662 h 1425243"/>
              <a:gd name="connsiteX1" fmla="*/ 7140585 w 7140585"/>
              <a:gd name="connsiteY1" fmla="*/ 0 h 1425243"/>
              <a:gd name="connsiteX2" fmla="*/ 3309058 w 7140585"/>
              <a:gd name="connsiteY2" fmla="*/ 1425243 h 1425243"/>
              <a:gd name="connsiteX3" fmla="*/ 0 w 7140585"/>
              <a:gd name="connsiteY3" fmla="*/ 1424768 h 1425243"/>
              <a:gd name="connsiteX4" fmla="*/ 4363 w 7140585"/>
              <a:gd name="connsiteY4" fmla="*/ 1040662 h 1425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0585" h="1425243">
                <a:moveTo>
                  <a:pt x="4363" y="1040662"/>
                </a:moveTo>
                <a:lnTo>
                  <a:pt x="7140585" y="0"/>
                </a:lnTo>
                <a:lnTo>
                  <a:pt x="3309058" y="1425243"/>
                </a:lnTo>
                <a:lnTo>
                  <a:pt x="0" y="1424768"/>
                </a:lnTo>
                <a:cubicBezTo>
                  <a:pt x="1454" y="1301112"/>
                  <a:pt x="2909" y="1164318"/>
                  <a:pt x="4363" y="1040662"/>
                </a:cubicBezTo>
                <a:close/>
              </a:path>
            </a:pathLst>
          </a:custGeom>
          <a:solidFill>
            <a:srgbClr val="34B34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15"/>
          <p:cNvSpPr/>
          <p:nvPr userDrawn="1"/>
        </p:nvSpPr>
        <p:spPr>
          <a:xfrm flipH="1">
            <a:off x="2554288" y="5903913"/>
            <a:ext cx="6588125" cy="954087"/>
          </a:xfrm>
          <a:custGeom>
            <a:avLst/>
            <a:gdLst>
              <a:gd name="connsiteX0" fmla="*/ 0 w 5813946"/>
              <a:gd name="connsiteY0" fmla="*/ 0 h 2224585"/>
              <a:gd name="connsiteX1" fmla="*/ 5813946 w 5813946"/>
              <a:gd name="connsiteY1" fmla="*/ 0 h 2224585"/>
              <a:gd name="connsiteX2" fmla="*/ 5813946 w 5813946"/>
              <a:gd name="connsiteY2" fmla="*/ 2224585 h 2224585"/>
              <a:gd name="connsiteX3" fmla="*/ 0 w 5813946"/>
              <a:gd name="connsiteY3" fmla="*/ 2224585 h 2224585"/>
              <a:gd name="connsiteX4" fmla="*/ 0 w 5813946"/>
              <a:gd name="connsiteY4" fmla="*/ 0 h 2224585"/>
              <a:gd name="connsiteX0" fmla="*/ 0 w 5813946"/>
              <a:gd name="connsiteY0" fmla="*/ 0 h 2224585"/>
              <a:gd name="connsiteX1" fmla="*/ 5813946 w 5813946"/>
              <a:gd name="connsiteY1" fmla="*/ 0 h 2224585"/>
              <a:gd name="connsiteX2" fmla="*/ 4148919 w 5813946"/>
              <a:gd name="connsiteY2" fmla="*/ 1801505 h 2224585"/>
              <a:gd name="connsiteX3" fmla="*/ 0 w 5813946"/>
              <a:gd name="connsiteY3" fmla="*/ 2224585 h 2224585"/>
              <a:gd name="connsiteX4" fmla="*/ 0 w 5813946"/>
              <a:gd name="connsiteY4" fmla="*/ 0 h 2224585"/>
              <a:gd name="connsiteX0" fmla="*/ 0 w 6414448"/>
              <a:gd name="connsiteY0" fmla="*/ 1269242 h 2224585"/>
              <a:gd name="connsiteX1" fmla="*/ 6414448 w 6414448"/>
              <a:gd name="connsiteY1" fmla="*/ 0 h 2224585"/>
              <a:gd name="connsiteX2" fmla="*/ 4749421 w 6414448"/>
              <a:gd name="connsiteY2" fmla="*/ 1801505 h 2224585"/>
              <a:gd name="connsiteX3" fmla="*/ 600502 w 6414448"/>
              <a:gd name="connsiteY3" fmla="*/ 2224585 h 2224585"/>
              <a:gd name="connsiteX4" fmla="*/ 0 w 6414448"/>
              <a:gd name="connsiteY4" fmla="*/ 1269242 h 2224585"/>
              <a:gd name="connsiteX0" fmla="*/ 0 w 4749421"/>
              <a:gd name="connsiteY0" fmla="*/ 481298 h 1436641"/>
              <a:gd name="connsiteX1" fmla="*/ 1161672 w 4749421"/>
              <a:gd name="connsiteY1" fmla="*/ 0 h 1436641"/>
              <a:gd name="connsiteX2" fmla="*/ 4749421 w 4749421"/>
              <a:gd name="connsiteY2" fmla="*/ 1013561 h 1436641"/>
              <a:gd name="connsiteX3" fmla="*/ 600502 w 4749421"/>
              <a:gd name="connsiteY3" fmla="*/ 1436641 h 1436641"/>
              <a:gd name="connsiteX4" fmla="*/ 0 w 4749421"/>
              <a:gd name="connsiteY4" fmla="*/ 481298 h 1436641"/>
              <a:gd name="connsiteX0" fmla="*/ 0 w 4232477"/>
              <a:gd name="connsiteY0" fmla="*/ 257771 h 1436641"/>
              <a:gd name="connsiteX1" fmla="*/ 644728 w 4232477"/>
              <a:gd name="connsiteY1" fmla="*/ 0 h 1436641"/>
              <a:gd name="connsiteX2" fmla="*/ 4232477 w 4232477"/>
              <a:gd name="connsiteY2" fmla="*/ 1013561 h 1436641"/>
              <a:gd name="connsiteX3" fmla="*/ 83558 w 4232477"/>
              <a:gd name="connsiteY3" fmla="*/ 1436641 h 1436641"/>
              <a:gd name="connsiteX4" fmla="*/ 0 w 4232477"/>
              <a:gd name="connsiteY4" fmla="*/ 257771 h 1436641"/>
              <a:gd name="connsiteX0" fmla="*/ 0 w 4232477"/>
              <a:gd name="connsiteY0" fmla="*/ 257771 h 1423492"/>
              <a:gd name="connsiteX1" fmla="*/ 644728 w 4232477"/>
              <a:gd name="connsiteY1" fmla="*/ 0 h 1423492"/>
              <a:gd name="connsiteX2" fmla="*/ 4232477 w 4232477"/>
              <a:gd name="connsiteY2" fmla="*/ 1013561 h 1423492"/>
              <a:gd name="connsiteX3" fmla="*/ 1317 w 4232477"/>
              <a:gd name="connsiteY3" fmla="*/ 1423492 h 1423492"/>
              <a:gd name="connsiteX4" fmla="*/ 0 w 4232477"/>
              <a:gd name="connsiteY4" fmla="*/ 257771 h 142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477" h="1423492">
                <a:moveTo>
                  <a:pt x="0" y="257771"/>
                </a:moveTo>
                <a:lnTo>
                  <a:pt x="644728" y="0"/>
                </a:lnTo>
                <a:lnTo>
                  <a:pt x="4232477" y="1013561"/>
                </a:lnTo>
                <a:lnTo>
                  <a:pt x="1317" y="1423492"/>
                </a:lnTo>
                <a:lnTo>
                  <a:pt x="0" y="257771"/>
                </a:lnTo>
                <a:close/>
              </a:path>
            </a:pathLst>
          </a:custGeom>
          <a:solidFill>
            <a:srgbClr val="9D9EB8">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15"/>
          <p:cNvSpPr/>
          <p:nvPr userDrawn="1"/>
        </p:nvSpPr>
        <p:spPr>
          <a:xfrm flipH="1">
            <a:off x="1425575" y="5611813"/>
            <a:ext cx="7702550" cy="981075"/>
          </a:xfrm>
          <a:custGeom>
            <a:avLst/>
            <a:gdLst>
              <a:gd name="connsiteX0" fmla="*/ 0 w 5813946"/>
              <a:gd name="connsiteY0" fmla="*/ 0 h 2224585"/>
              <a:gd name="connsiteX1" fmla="*/ 5813946 w 5813946"/>
              <a:gd name="connsiteY1" fmla="*/ 0 h 2224585"/>
              <a:gd name="connsiteX2" fmla="*/ 5813946 w 5813946"/>
              <a:gd name="connsiteY2" fmla="*/ 2224585 h 2224585"/>
              <a:gd name="connsiteX3" fmla="*/ 0 w 5813946"/>
              <a:gd name="connsiteY3" fmla="*/ 2224585 h 2224585"/>
              <a:gd name="connsiteX4" fmla="*/ 0 w 5813946"/>
              <a:gd name="connsiteY4" fmla="*/ 0 h 2224585"/>
              <a:gd name="connsiteX0" fmla="*/ 0 w 5813946"/>
              <a:gd name="connsiteY0" fmla="*/ 0 h 2224585"/>
              <a:gd name="connsiteX1" fmla="*/ 5813946 w 5813946"/>
              <a:gd name="connsiteY1" fmla="*/ 0 h 2224585"/>
              <a:gd name="connsiteX2" fmla="*/ 4148919 w 5813946"/>
              <a:gd name="connsiteY2" fmla="*/ 1801505 h 2224585"/>
              <a:gd name="connsiteX3" fmla="*/ 0 w 5813946"/>
              <a:gd name="connsiteY3" fmla="*/ 2224585 h 2224585"/>
              <a:gd name="connsiteX4" fmla="*/ 0 w 5813946"/>
              <a:gd name="connsiteY4" fmla="*/ 0 h 2224585"/>
              <a:gd name="connsiteX0" fmla="*/ 0 w 6414448"/>
              <a:gd name="connsiteY0" fmla="*/ 1269242 h 2224585"/>
              <a:gd name="connsiteX1" fmla="*/ 6414448 w 6414448"/>
              <a:gd name="connsiteY1" fmla="*/ 0 h 2224585"/>
              <a:gd name="connsiteX2" fmla="*/ 4749421 w 6414448"/>
              <a:gd name="connsiteY2" fmla="*/ 1801505 h 2224585"/>
              <a:gd name="connsiteX3" fmla="*/ 600502 w 6414448"/>
              <a:gd name="connsiteY3" fmla="*/ 2224585 h 2224585"/>
              <a:gd name="connsiteX4" fmla="*/ 0 w 6414448"/>
              <a:gd name="connsiteY4" fmla="*/ 1269242 h 2224585"/>
              <a:gd name="connsiteX0" fmla="*/ 0 w 4749421"/>
              <a:gd name="connsiteY0" fmla="*/ 481298 h 1436641"/>
              <a:gd name="connsiteX1" fmla="*/ 1161672 w 4749421"/>
              <a:gd name="connsiteY1" fmla="*/ 0 h 1436641"/>
              <a:gd name="connsiteX2" fmla="*/ 4749421 w 4749421"/>
              <a:gd name="connsiteY2" fmla="*/ 1013561 h 1436641"/>
              <a:gd name="connsiteX3" fmla="*/ 600502 w 4749421"/>
              <a:gd name="connsiteY3" fmla="*/ 1436641 h 1436641"/>
              <a:gd name="connsiteX4" fmla="*/ 0 w 4749421"/>
              <a:gd name="connsiteY4" fmla="*/ 481298 h 1436641"/>
              <a:gd name="connsiteX0" fmla="*/ 0 w 5792531"/>
              <a:gd name="connsiteY0" fmla="*/ 1095141 h 1436641"/>
              <a:gd name="connsiteX1" fmla="*/ 2204782 w 5792531"/>
              <a:gd name="connsiteY1" fmla="*/ 0 h 1436641"/>
              <a:gd name="connsiteX2" fmla="*/ 5792531 w 5792531"/>
              <a:gd name="connsiteY2" fmla="*/ 1013561 h 1436641"/>
              <a:gd name="connsiteX3" fmla="*/ 1643612 w 5792531"/>
              <a:gd name="connsiteY3" fmla="*/ 1436641 h 1436641"/>
              <a:gd name="connsiteX4" fmla="*/ 0 w 5792531"/>
              <a:gd name="connsiteY4" fmla="*/ 1095141 h 1436641"/>
              <a:gd name="connsiteX0" fmla="*/ 0 w 6440951"/>
              <a:gd name="connsiteY0" fmla="*/ 1095141 h 1436641"/>
              <a:gd name="connsiteX1" fmla="*/ 2853202 w 6440951"/>
              <a:gd name="connsiteY1" fmla="*/ 0 h 1436641"/>
              <a:gd name="connsiteX2" fmla="*/ 6440951 w 6440951"/>
              <a:gd name="connsiteY2" fmla="*/ 1013561 h 1436641"/>
              <a:gd name="connsiteX3" fmla="*/ 2292032 w 6440951"/>
              <a:gd name="connsiteY3" fmla="*/ 1436641 h 1436641"/>
              <a:gd name="connsiteX4" fmla="*/ 0 w 6440951"/>
              <a:gd name="connsiteY4" fmla="*/ 1095141 h 1436641"/>
              <a:gd name="connsiteX0" fmla="*/ 0 w 6440951"/>
              <a:gd name="connsiteY0" fmla="*/ 849604 h 1191104"/>
              <a:gd name="connsiteX1" fmla="*/ 2867297 w 6440951"/>
              <a:gd name="connsiteY1" fmla="*/ 0 h 1191104"/>
              <a:gd name="connsiteX2" fmla="*/ 6440951 w 6440951"/>
              <a:gd name="connsiteY2" fmla="*/ 768024 h 1191104"/>
              <a:gd name="connsiteX3" fmla="*/ 2292032 w 6440951"/>
              <a:gd name="connsiteY3" fmla="*/ 1191104 h 1191104"/>
              <a:gd name="connsiteX4" fmla="*/ 0 w 6440951"/>
              <a:gd name="connsiteY4" fmla="*/ 849604 h 1191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0951" h="1191104">
                <a:moveTo>
                  <a:pt x="0" y="849604"/>
                </a:moveTo>
                <a:lnTo>
                  <a:pt x="2867297" y="0"/>
                </a:lnTo>
                <a:lnTo>
                  <a:pt x="6440951" y="768024"/>
                </a:lnTo>
                <a:lnTo>
                  <a:pt x="2292032" y="1191104"/>
                </a:lnTo>
                <a:lnTo>
                  <a:pt x="0" y="849604"/>
                </a:lnTo>
                <a:close/>
              </a:path>
            </a:pathLst>
          </a:custGeom>
          <a:solidFill>
            <a:srgbClr val="9BDCF6">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l="-6566" t="-9052" r="-14001" b="-7042"/>
          <a:stretch>
            <a:fillRect/>
          </a:stretch>
        </p:blipFill>
        <p:spPr bwMode="auto">
          <a:xfrm rot="2126829">
            <a:off x="7951788" y="-101600"/>
            <a:ext cx="11271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0" y="577850"/>
            <a:ext cx="3778250" cy="0"/>
          </a:xfrm>
          <a:prstGeom prst="line">
            <a:avLst/>
          </a:prstGeom>
          <a:ln w="19050">
            <a:solidFill>
              <a:srgbClr val="1F3D68"/>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469900" y="517525"/>
            <a:ext cx="3779838" cy="0"/>
          </a:xfrm>
          <a:prstGeom prst="line">
            <a:avLst/>
          </a:prstGeom>
          <a:ln w="19050">
            <a:solidFill>
              <a:srgbClr val="1F3D68"/>
            </a:solidFill>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userDrawn="1"/>
        </p:nvSpPr>
        <p:spPr>
          <a:xfrm>
            <a:off x="928688" y="163513"/>
            <a:ext cx="7069137" cy="390525"/>
          </a:xfrm>
          <a:prstGeom prst="rect">
            <a:avLst/>
          </a:prstGeom>
        </p:spPr>
        <p:txBody>
          <a:bodyPr anchor="ctr">
            <a:normAutofit/>
          </a:bodyPr>
          <a:lstStyle>
            <a:lvl1pPr algn="l" defTabSz="914400" rtl="0" eaLnBrk="1" latinLnBrk="0" hangingPunct="1">
              <a:lnSpc>
                <a:spcPct val="90000"/>
              </a:lnSpc>
              <a:spcBef>
                <a:spcPct val="0"/>
              </a:spcBef>
              <a:buNone/>
              <a:defRPr sz="1600" kern="1200">
                <a:solidFill>
                  <a:schemeClr val="tx1"/>
                </a:solidFill>
                <a:latin typeface="Lubalin Book for IBM" panose="02060502020205020404" pitchFamily="18" charset="0"/>
                <a:ea typeface="+mj-ea"/>
                <a:cs typeface="+mj-cs"/>
              </a:defRPr>
            </a:lvl1pPr>
          </a:lstStyle>
          <a:p>
            <a:pPr fontAlgn="auto">
              <a:spcAft>
                <a:spcPts val="0"/>
              </a:spcAft>
              <a:defRPr/>
            </a:pPr>
            <a:r>
              <a:rPr lang="en-US" dirty="0"/>
              <a:t>Global Technology Services</a:t>
            </a:r>
          </a:p>
        </p:txBody>
      </p:sp>
      <p:sp>
        <p:nvSpPr>
          <p:cNvPr id="2" name="Title 1"/>
          <p:cNvSpPr>
            <a:spLocks noGrp="1"/>
          </p:cNvSpPr>
          <p:nvPr>
            <p:ph type="title"/>
          </p:nvPr>
        </p:nvSpPr>
        <p:spPr>
          <a:xfrm>
            <a:off x="628650" y="2193927"/>
            <a:ext cx="7886700" cy="1325563"/>
          </a:xfrm>
        </p:spPr>
        <p:txBody>
          <a:bodyPr>
            <a:normAutofit/>
          </a:bodyPr>
          <a:lstStyle>
            <a:lvl1pPr algn="ctr">
              <a:defRPr sz="4000">
                <a:latin typeface="Lubalin Book for IBM" panose="02060502020205020404" pitchFamily="18" charset="0"/>
              </a:defRPr>
            </a:lvl1pPr>
          </a:lstStyle>
          <a:p>
            <a:r>
              <a:rPr lang="en-US"/>
              <a:t>Click to edit Master title style</a:t>
            </a:r>
            <a:endParaRPr lang="en-US" dirty="0"/>
          </a:p>
        </p:txBody>
      </p:sp>
      <p:sp>
        <p:nvSpPr>
          <p:cNvPr id="12" name="Date Placeholder 2"/>
          <p:cNvSpPr>
            <a:spLocks noGrp="1"/>
          </p:cNvSpPr>
          <p:nvPr>
            <p:ph type="dt" sz="half" idx="10"/>
          </p:nvPr>
        </p:nvSpPr>
        <p:spPr/>
        <p:txBody>
          <a:bodyPr/>
          <a:lstStyle>
            <a:lvl1pPr>
              <a:defRPr>
                <a:solidFill>
                  <a:srgbClr val="1F3D68"/>
                </a:solidFill>
              </a:defRPr>
            </a:lvl1pPr>
          </a:lstStyle>
          <a:p>
            <a:fld id="{F9463E62-C2B7-48AF-BF91-B53754D1648F}" type="datetime1">
              <a:rPr lang="en-US" altLang="en-US"/>
              <a:pPr/>
              <a:t>11/23/17</a:t>
            </a:fld>
            <a:endParaRPr lang="en-US" altLang="en-US"/>
          </a:p>
        </p:txBody>
      </p:sp>
      <p:sp>
        <p:nvSpPr>
          <p:cNvPr id="13" name="Footer Placeholder 3"/>
          <p:cNvSpPr>
            <a:spLocks noGrp="1"/>
          </p:cNvSpPr>
          <p:nvPr>
            <p:ph type="ftr" sz="quarter" idx="11"/>
          </p:nvPr>
        </p:nvSpPr>
        <p:spPr/>
        <p:txBody>
          <a:bodyPr/>
          <a:lstStyle>
            <a:lvl1pPr>
              <a:defRPr>
                <a:solidFill>
                  <a:srgbClr val="1F3D68"/>
                </a:solidFill>
              </a:defRPr>
            </a:lvl1pPr>
          </a:lstStyle>
          <a:p>
            <a:pPr>
              <a:defRPr/>
            </a:pPr>
            <a:r>
              <a:rPr lang="en-US"/>
              <a:t>IBM Confidential</a:t>
            </a:r>
          </a:p>
        </p:txBody>
      </p:sp>
      <p:sp>
        <p:nvSpPr>
          <p:cNvPr id="14" name="Slide Number Placeholder 4"/>
          <p:cNvSpPr>
            <a:spLocks noGrp="1"/>
          </p:cNvSpPr>
          <p:nvPr>
            <p:ph type="sldNum" sz="quarter" idx="12"/>
          </p:nvPr>
        </p:nvSpPr>
        <p:spPr/>
        <p:txBody>
          <a:bodyPr/>
          <a:lstStyle>
            <a:lvl1pPr>
              <a:defRPr>
                <a:solidFill>
                  <a:srgbClr val="1F3D68"/>
                </a:solidFill>
              </a:defRPr>
            </a:lvl1pPr>
          </a:lstStyle>
          <a:p>
            <a:fld id="{B0CA2AF4-1854-4572-95F2-33B5780687E1}" type="slidenum">
              <a:rPr lang="en-US" altLang="en-US"/>
              <a:pPr/>
              <a:t>‹n.º›</a:t>
            </a:fld>
            <a:endParaRPr lang="en-US" altLang="en-US"/>
          </a:p>
        </p:txBody>
      </p:sp>
    </p:spTree>
    <p:extLst>
      <p:ext uri="{BB962C8B-B14F-4D97-AF65-F5344CB8AC3E}">
        <p14:creationId xmlns:p14="http://schemas.microsoft.com/office/powerpoint/2010/main" val="1160767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177B87C8-2780-4FFE-A865-CAEF118C7D7D}" type="datetime1">
              <a:rPr lang="en-US" altLang="en-US"/>
              <a:pPr/>
              <a:t>11/23/17</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t>IBM Confidential</a:t>
            </a:r>
          </a:p>
        </p:txBody>
      </p:sp>
      <p:sp>
        <p:nvSpPr>
          <p:cNvPr id="4" name="Slide Number Placeholder 5"/>
          <p:cNvSpPr>
            <a:spLocks noGrp="1"/>
          </p:cNvSpPr>
          <p:nvPr>
            <p:ph type="sldNum" sz="quarter" idx="12"/>
          </p:nvPr>
        </p:nvSpPr>
        <p:spPr/>
        <p:txBody>
          <a:bodyPr/>
          <a:lstStyle>
            <a:lvl1pPr>
              <a:defRPr/>
            </a:lvl1pPr>
          </a:lstStyle>
          <a:p>
            <a:fld id="{20DC6242-A8A3-4789-8992-5DB007186FD7}" type="slidenum">
              <a:rPr lang="en-US" altLang="en-US"/>
              <a:pPr/>
              <a:t>‹n.º›</a:t>
            </a:fld>
            <a:endParaRPr lang="en-US" altLang="en-US"/>
          </a:p>
        </p:txBody>
      </p:sp>
    </p:spTree>
    <p:extLst>
      <p:ext uri="{BB962C8B-B14F-4D97-AF65-F5344CB8AC3E}">
        <p14:creationId xmlns:p14="http://schemas.microsoft.com/office/powerpoint/2010/main" val="106262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802B17F-7266-4DE3-874F-33E50FCE65AB}" type="datetime1">
              <a:rPr lang="en-US" altLang="en-US"/>
              <a:pPr/>
              <a:t>11/23/17</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IBM Confidential</a:t>
            </a:r>
          </a:p>
        </p:txBody>
      </p:sp>
      <p:sp>
        <p:nvSpPr>
          <p:cNvPr id="7" name="Slide Number Placeholder 5"/>
          <p:cNvSpPr>
            <a:spLocks noGrp="1"/>
          </p:cNvSpPr>
          <p:nvPr>
            <p:ph type="sldNum" sz="quarter" idx="12"/>
          </p:nvPr>
        </p:nvSpPr>
        <p:spPr/>
        <p:txBody>
          <a:bodyPr/>
          <a:lstStyle>
            <a:lvl1pPr>
              <a:defRPr/>
            </a:lvl1pPr>
          </a:lstStyle>
          <a:p>
            <a:fld id="{36E4A98C-CF48-411D-93A7-84CE367E6257}" type="slidenum">
              <a:rPr lang="en-US" altLang="en-US"/>
              <a:pPr/>
              <a:t>‹n.º›</a:t>
            </a:fld>
            <a:endParaRPr lang="en-US" altLang="en-US"/>
          </a:p>
        </p:txBody>
      </p:sp>
    </p:spTree>
    <p:extLst>
      <p:ext uri="{BB962C8B-B14F-4D97-AF65-F5344CB8AC3E}">
        <p14:creationId xmlns:p14="http://schemas.microsoft.com/office/powerpoint/2010/main" val="259240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4EDCBC3-AD09-487F-AFAD-D0A749F86E8A}" type="datetime1">
              <a:rPr lang="en-US" altLang="en-US"/>
              <a:pPr/>
              <a:t>11/23/17</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t>IBM Confidential</a:t>
            </a:r>
          </a:p>
        </p:txBody>
      </p:sp>
      <p:sp>
        <p:nvSpPr>
          <p:cNvPr id="7" name="Slide Number Placeholder 5"/>
          <p:cNvSpPr>
            <a:spLocks noGrp="1"/>
          </p:cNvSpPr>
          <p:nvPr>
            <p:ph type="sldNum" sz="quarter" idx="12"/>
          </p:nvPr>
        </p:nvSpPr>
        <p:spPr/>
        <p:txBody>
          <a:bodyPr/>
          <a:lstStyle>
            <a:lvl1pPr>
              <a:defRPr/>
            </a:lvl1pPr>
          </a:lstStyle>
          <a:p>
            <a:fld id="{F59F994F-A9EC-4A3C-9046-8AC94BD08CAC}" type="slidenum">
              <a:rPr lang="en-US" altLang="en-US"/>
              <a:pPr/>
              <a:t>‹n.º›</a:t>
            </a:fld>
            <a:endParaRPr lang="en-US" altLang="en-US"/>
          </a:p>
        </p:txBody>
      </p:sp>
    </p:spTree>
    <p:extLst>
      <p:ext uri="{BB962C8B-B14F-4D97-AF65-F5344CB8AC3E}">
        <p14:creationId xmlns:p14="http://schemas.microsoft.com/office/powerpoint/2010/main" val="14449922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3920C642-9E73-4920-A6C6-BA4A08FFF4D7}" type="datetime1">
              <a:rPr lang="en-US" altLang="en-US"/>
              <a:pPr/>
              <a:t>11/23/17</a:t>
            </a:fld>
            <a:endParaRPr lang="en-US" alt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r>
              <a:rPr lang="en-US"/>
              <a:t>IBM Confidential</a:t>
            </a: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9A99BC9F-66BB-4285-B1A8-3D4DF2D7C40A}" type="slidenum">
              <a:rPr lang="en-US" altLang="en-US"/>
              <a:pPr/>
              <a:t>‹n.º›</a:t>
            </a:fld>
            <a:endParaRPr lang="en-US" altLang="en-US"/>
          </a:p>
        </p:txBody>
      </p:sp>
    </p:spTree>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72" r:id="rId4"/>
    <p:sldLayoutId id="2147484273" r:id="rId5"/>
    <p:sldLayoutId id="2147484282" r:id="rId6"/>
    <p:sldLayoutId id="2147484274" r:id="rId7"/>
    <p:sldLayoutId id="2147484275" r:id="rId8"/>
    <p:sldLayoutId id="2147484276" r:id="rId9"/>
    <p:sldLayoutId id="2147484277" r:id="rId10"/>
    <p:sldLayoutId id="2147484278" r:id="rId11"/>
  </p:sldLayoutIdLst>
  <p:hf hdr="0"/>
  <p:txStyles>
    <p:titleStyle>
      <a:lvl1pPr algn="l" rtl="0" eaLnBrk="0" fontAlgn="base" hangingPunct="0">
        <a:lnSpc>
          <a:spcPct val="90000"/>
        </a:lnSpc>
        <a:spcBef>
          <a:spcPct val="0"/>
        </a:spcBef>
        <a:spcAft>
          <a:spcPct val="0"/>
        </a:spcAft>
        <a:defRPr sz="4400" kern="1200">
          <a:solidFill>
            <a:schemeClr val="tx1"/>
          </a:solidFill>
          <a:latin typeface="+mj-lt"/>
          <a:ea typeface="ＭＳ Ｐゴシック" panose="020B0600070205080204" pitchFamily="34" charset="-128"/>
          <a:cs typeface="ＭＳ Ｐゴシック" panose="020B0600070205080204" pitchFamily="34" charset="-128"/>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panose="020B0600070205080204" pitchFamily="34" charset="-128"/>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panose="020B0600070205080204" pitchFamily="34" charset="-128"/>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panose="020B0600070205080204" pitchFamily="34" charset="-128"/>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ＭＳ Ｐゴシック" panose="020B0600070205080204" pitchFamily="34" charset="-128"/>
          <a:cs typeface="ＭＳ Ｐゴシック" panose="020B0600070205080204" pitchFamily="34" charset="-128"/>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ＭＳ Ｐゴシック" panose="020B0600070205080204" pitchFamily="34" charset="-128"/>
          <a:cs typeface="ＭＳ Ｐゴシック" panose="020B0600070205080204" pitchFamily="34" charset="-128"/>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ＭＳ Ｐゴシック" panose="020B0600070205080204" pitchFamily="34" charset="-128"/>
          <a:cs typeface="ＭＳ Ｐゴシック" panose="020B0600070205080204" pitchFamily="34" charset="-128"/>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ＭＳ Ｐゴシック" panose="020B0600070205080204" pitchFamily="34" charset="-128"/>
          <a:cs typeface="ＭＳ Ｐゴシック" panose="020B0600070205080204" pitchFamily="34" charset="-128"/>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ＭＳ Ｐゴシック" panose="020B0600070205080204" pitchFamily="34" charset="-128"/>
          <a:cs typeface="ＭＳ Ｐゴシック" panose="020B0600070205080204" pitchFamily="34" charset="-12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1" Type="http://schemas.openxmlformats.org/officeDocument/2006/relationships/hyperlink" Target="https://w3-connections.ibm.com/wikis/home?lang=en-us#!/wiki/W792382fe62dd_4a4f_823c_93d42daa2978/page/GTS-CDI%20%20-%20Report%20a%20Problem" TargetMode="External"/><Relationship Id="rId12" Type="http://schemas.openxmlformats.org/officeDocument/2006/relationships/hyperlink" Target="https://w3-connections.ibm.com/communities/service/html/communityoverview?communityUuid=01328406-a6c9-4e77-a0c1-552def94dd74#fullpageWidgetId=W1c2c5be90945_4f64_bacb_7c279d2b5605" TargetMode="External"/><Relationship Id="rId1" Type="http://schemas.openxmlformats.org/officeDocument/2006/relationships/slideLayout" Target="../slideLayouts/slideLayout2.xml"/><Relationship Id="rId2" Type="http://schemas.openxmlformats.org/officeDocument/2006/relationships/hyperlink" Target="https://w3-connections.ibm.com/wikis/home?lang=en-us#!/wiki/W792382fe62dd_4a4f_823c_93d42daa2978/page/GTS-CDI%20Requesting%20User%20Access" TargetMode="External"/><Relationship Id="rId3" Type="http://schemas.openxmlformats.org/officeDocument/2006/relationships/hyperlink" Target="http://gtssdi-eur-prod.w3cloud.ibm.com/sdi/cgi-bin/cognos.cgi" TargetMode="External"/><Relationship Id="rId4" Type="http://schemas.openxmlformats.org/officeDocument/2006/relationships/hyperlink" Target="http://146.89.187.80/sdi/cgi-bin/cognos.cgi" TargetMode="External"/><Relationship Id="rId5" Type="http://schemas.openxmlformats.org/officeDocument/2006/relationships/hyperlink" Target="https://w3-connections.ibm.com/wikis/home?lang=en-us#!/wiki/W792382fe62dd_4a4f_823c_93d42daa2978/page/CDI%20Navigation%20Overview" TargetMode="External"/><Relationship Id="rId6" Type="http://schemas.openxmlformats.org/officeDocument/2006/relationships/hyperlink" Target="https://w3-connections.ibm.com/wikis/home?lang=en-us#!/wiki/W792382fe62dd_4a4f_823c_93d42daa2978/page/Education%20Materials" TargetMode="External"/><Relationship Id="rId7" Type="http://schemas.openxmlformats.org/officeDocument/2006/relationships/hyperlink" Target="https://w3-connections.ibm.com/wikis/home?lang=en-us#!/wiki/W792382fe62dd_4a4f_823c_93d42daa2978/page/CDI%20Metric%20KPI%20Descriptions" TargetMode="External"/><Relationship Id="rId8" Type="http://schemas.openxmlformats.org/officeDocument/2006/relationships/hyperlink" Target="https://w3-connections.ibm.com/wikis/home?lang=en-us#!/wiki/W792382fe62dd_4a4f_823c_93d42daa2978/page/Introduction%20to%20CDI%20-%20Video%20Presentation" TargetMode="External"/><Relationship Id="rId9" Type="http://schemas.openxmlformats.org/officeDocument/2006/relationships/hyperlink" Target="https://w3-connections.ibm.com/wikis/home?lang=en-us#!/wiki/W792382fe62dd_4a4f_823c_93d42daa2978/page/GTS-CDI%20Known%20Issues" TargetMode="External"/><Relationship Id="rId10" Type="http://schemas.openxmlformats.org/officeDocument/2006/relationships/hyperlink" Target="https://w3-connections.ibm.com/wikis/home?lang=en-us#!/wiki/W792382fe62dd_4a4f_823c_93d42daa2978/page/GTS-SDI%20Known%20Issu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w3-connections.ibm.com/wikis/home?lang=en#!/wiki/Service%20Delivery%20Insights/page/Cross%20Account%20Transformation%20Metrics" TargetMode="External"/><Relationship Id="rId4" Type="http://schemas.openxmlformats.org/officeDocument/2006/relationships/hyperlink" Target="https://w3-connections.ibm.com/wikis/home?lang=en#!/wiki/Service%20Delivery%20Insights/page/Automation%20Opportunity%20Estimator" TargetMode="External"/><Relationship Id="rId5" Type="http://schemas.openxmlformats.org/officeDocument/2006/relationships/hyperlink" Target="https://w3-connections.ibm.com/wikis/home?lang=en#!/wiki/Service%20Delivery%20Insights/page/Event%20Triage%20Analysis" TargetMode="External"/><Relationship Id="rId6" Type="http://schemas.openxmlformats.org/officeDocument/2006/relationships/hyperlink" Target="https://w3-connections.ibm.com/wikis/home?lang=en#!/wiki/Service%20Delivery%20Insights/page/Problematic%20Server%20Analysis" TargetMode="External"/><Relationship Id="rId1" Type="http://schemas.openxmlformats.org/officeDocument/2006/relationships/slideLayout" Target="../slideLayouts/slideLayout2.xml"/><Relationship Id="rId2" Type="http://schemas.openxmlformats.org/officeDocument/2006/relationships/hyperlink" Target="https://w3-connections.ibm.com/wikis/home?lang=en#!/wiki/Service%20Delivery%20Insights/page/Transformation%20Metrics%20-%20Summary%20Dashboar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Date Placeholder 3"/>
          <p:cNvSpPr>
            <a:spLocks noGrp="1"/>
          </p:cNvSpPr>
          <p:nvPr>
            <p:ph type="dt" sz="quarter" idx="10"/>
          </p:nvPr>
        </p:nvSpPr>
        <p:spPr bwMode="auto">
          <a:xfrm>
            <a:off x="6872288" y="6356350"/>
            <a:ext cx="2057400" cy="365125"/>
          </a:xfrm>
          <a:noFill/>
          <a:ln>
            <a:miter lim="800000"/>
            <a:headEnd/>
            <a:tailEnd/>
          </a:ln>
        </p:spPr>
        <p:txBody>
          <a:bodyPr/>
          <a:lstStyle/>
          <a:p>
            <a:pPr algn="r"/>
            <a:r>
              <a:rPr lang="en-US" dirty="0">
                <a:solidFill>
                  <a:srgbClr val="1F3D68"/>
                </a:solidFill>
              </a:rPr>
              <a:t>© 2017 IBM Corporation</a:t>
            </a:r>
          </a:p>
        </p:txBody>
      </p:sp>
      <p:sp>
        <p:nvSpPr>
          <p:cNvPr id="2" name="TextBox 1"/>
          <p:cNvSpPr txBox="1"/>
          <p:nvPr/>
        </p:nvSpPr>
        <p:spPr>
          <a:xfrm>
            <a:off x="1947222" y="5325299"/>
            <a:ext cx="4425186" cy="861774"/>
          </a:xfrm>
          <a:prstGeom prst="rect">
            <a:avLst/>
          </a:prstGeom>
          <a:noFill/>
        </p:spPr>
        <p:txBody>
          <a:bodyPr wrap="none" rtlCol="0">
            <a:spAutoFit/>
          </a:bodyPr>
          <a:lstStyle/>
          <a:p>
            <a:r>
              <a:rPr lang="en-GB" sz="2500" b="1" dirty="0"/>
              <a:t>Cognitive Delivery Insights (CDI)</a:t>
            </a:r>
          </a:p>
          <a:p>
            <a:r>
              <a:rPr lang="en-GB" sz="2500" b="1" dirty="0"/>
              <a:t>key Insights and their benefits</a:t>
            </a:r>
          </a:p>
        </p:txBody>
      </p:sp>
    </p:spTree>
    <p:extLst>
      <p:ext uri="{BB962C8B-B14F-4D97-AF65-F5344CB8AC3E}">
        <p14:creationId xmlns:p14="http://schemas.microsoft.com/office/powerpoint/2010/main" val="104426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23F5F13-EBEF-4F16-8149-6085D77A57DC}"/>
              </a:ext>
            </a:extLst>
          </p:cNvPr>
          <p:cNvPicPr>
            <a:picLocks noChangeAspect="1"/>
          </p:cNvPicPr>
          <p:nvPr/>
        </p:nvPicPr>
        <p:blipFill>
          <a:blip r:embed="rId2"/>
          <a:stretch>
            <a:fillRect/>
          </a:stretch>
        </p:blipFill>
        <p:spPr>
          <a:xfrm>
            <a:off x="7970490" y="578500"/>
            <a:ext cx="1101890" cy="776062"/>
          </a:xfrm>
          <a:prstGeom prst="rect">
            <a:avLst/>
          </a:prstGeom>
        </p:spPr>
      </p:pic>
      <p:pic>
        <p:nvPicPr>
          <p:cNvPr id="7" name="Picture 6">
            <a:extLst>
              <a:ext uri="{FF2B5EF4-FFF2-40B4-BE49-F238E27FC236}">
                <a16:creationId xmlns:a16="http://schemas.microsoft.com/office/drawing/2014/main" xmlns="" id="{6C0AB6A6-B243-4E7E-A8CF-F781D857A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8574"/>
            <a:ext cx="9143999" cy="4489911"/>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Event Triage Analysis</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10</a:t>
            </a:fld>
            <a:endParaRPr lang="en-US"/>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Event Triage Analysis shows how the instream of alerts for an account from monitoring is triaged into meaningful events for which automation needs to be performed.</a:t>
            </a:r>
          </a:p>
        </p:txBody>
      </p:sp>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6668655" y="1698608"/>
            <a:ext cx="2391554" cy="1015663"/>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For each account shows the in-stream and out-stream of events through the event management system. Highlighting the value of the event management solution to triage the incoming alerts to meaningful events.</a:t>
            </a:r>
          </a:p>
        </p:txBody>
      </p:sp>
      <p:sp>
        <p:nvSpPr>
          <p:cNvPr id="10" name="Rectangle 9">
            <a:extLst>
              <a:ext uri="{FF2B5EF4-FFF2-40B4-BE49-F238E27FC236}">
                <a16:creationId xmlns:a16="http://schemas.microsoft.com/office/drawing/2014/main" xmlns="" id="{7DA405E0-7A53-44D4-9E88-698CEAB82D3C}"/>
              </a:ext>
            </a:extLst>
          </p:cNvPr>
          <p:cNvSpPr/>
          <p:nvPr/>
        </p:nvSpPr>
        <p:spPr>
          <a:xfrm>
            <a:off x="5334001" y="4389967"/>
            <a:ext cx="701040" cy="3191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ular Callout 11">
            <a:extLst>
              <a:ext uri="{FF2B5EF4-FFF2-40B4-BE49-F238E27FC236}">
                <a16:creationId xmlns:a16="http://schemas.microsoft.com/office/drawing/2014/main" xmlns="" id="{C850E492-35CA-4D0A-B9B3-C4ABC108BB77}"/>
              </a:ext>
            </a:extLst>
          </p:cNvPr>
          <p:cNvSpPr/>
          <p:nvPr/>
        </p:nvSpPr>
        <p:spPr bwMode="auto">
          <a:xfrm>
            <a:off x="5403396" y="3685457"/>
            <a:ext cx="1423307" cy="587362"/>
          </a:xfrm>
          <a:prstGeom prst="wedgeRectCallout">
            <a:avLst>
              <a:gd name="adj1" fmla="val -11108"/>
              <a:gd name="adj2" fmla="val 7572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These events are not automated and most likely handled manually by Systems Operations.</a:t>
            </a:r>
          </a:p>
        </p:txBody>
      </p:sp>
      <p:sp>
        <p:nvSpPr>
          <p:cNvPr id="12" name="Rectangle 11">
            <a:extLst>
              <a:ext uri="{FF2B5EF4-FFF2-40B4-BE49-F238E27FC236}">
                <a16:creationId xmlns:a16="http://schemas.microsoft.com/office/drawing/2014/main" xmlns="" id="{B4B749B0-AA17-4D26-B845-977D725E88CE}"/>
              </a:ext>
            </a:extLst>
          </p:cNvPr>
          <p:cNvSpPr/>
          <p:nvPr/>
        </p:nvSpPr>
        <p:spPr>
          <a:xfrm>
            <a:off x="6180667" y="4656958"/>
            <a:ext cx="2637365" cy="143274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ular Callout 11">
            <a:extLst>
              <a:ext uri="{FF2B5EF4-FFF2-40B4-BE49-F238E27FC236}">
                <a16:creationId xmlns:a16="http://schemas.microsoft.com/office/drawing/2014/main" xmlns="" id="{E2185BD1-369B-406A-9EA7-1DC8D3C555EA}"/>
              </a:ext>
            </a:extLst>
          </p:cNvPr>
          <p:cNvSpPr/>
          <p:nvPr/>
        </p:nvSpPr>
        <p:spPr bwMode="auto">
          <a:xfrm>
            <a:off x="7187285" y="3216420"/>
            <a:ext cx="1423307" cy="1029709"/>
          </a:xfrm>
          <a:prstGeom prst="wedgeRectCallout">
            <a:avLst>
              <a:gd name="adj1" fmla="val -3375"/>
              <a:gd name="adj2" fmla="val 9545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Shows for how many events ticketing requests, automation requests and notification requests are done. </a:t>
            </a:r>
            <a:r>
              <a:rPr lang="en-US" sz="900" kern="0" dirty="0">
                <a:solidFill>
                  <a:srgbClr val="000000"/>
                </a:solidFill>
                <a:ea typeface="SimSun" panose="02010600030101010101" pitchFamily="2" charset="-122"/>
              </a:rPr>
              <a:t>An event may be shown in any combination of the three.</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14" name="Rectangular Callout 11">
            <a:extLst>
              <a:ext uri="{FF2B5EF4-FFF2-40B4-BE49-F238E27FC236}">
                <a16:creationId xmlns:a16="http://schemas.microsoft.com/office/drawing/2014/main" xmlns="" id="{D0C325B3-A016-4FBB-A5EA-F503D3B82309}"/>
              </a:ext>
            </a:extLst>
          </p:cNvPr>
          <p:cNvSpPr/>
          <p:nvPr/>
        </p:nvSpPr>
        <p:spPr bwMode="auto">
          <a:xfrm>
            <a:off x="3148692" y="2982122"/>
            <a:ext cx="1474108" cy="473663"/>
          </a:xfrm>
          <a:prstGeom prst="wedgeRectCallout">
            <a:avLst>
              <a:gd name="adj1" fmla="val 43035"/>
              <a:gd name="adj2" fmla="val 148262"/>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Indicates that maintenance mode is being used on the account.</a:t>
            </a:r>
          </a:p>
        </p:txBody>
      </p:sp>
      <p:sp>
        <p:nvSpPr>
          <p:cNvPr id="16" name="Rectangle 15">
            <a:extLst>
              <a:ext uri="{FF2B5EF4-FFF2-40B4-BE49-F238E27FC236}">
                <a16:creationId xmlns:a16="http://schemas.microsoft.com/office/drawing/2014/main" xmlns="" id="{2D240AB8-B4F4-467E-B183-8514941F35CE}"/>
              </a:ext>
            </a:extLst>
          </p:cNvPr>
          <p:cNvSpPr/>
          <p:nvPr/>
        </p:nvSpPr>
        <p:spPr>
          <a:xfrm>
            <a:off x="4423834" y="3926935"/>
            <a:ext cx="732366" cy="46303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ular Callout 11">
            <a:extLst>
              <a:ext uri="{FF2B5EF4-FFF2-40B4-BE49-F238E27FC236}">
                <a16:creationId xmlns:a16="http://schemas.microsoft.com/office/drawing/2014/main" xmlns="" id="{D0EDF0BC-D9CB-41DA-B7A0-AA8527F5F0CF}"/>
              </a:ext>
            </a:extLst>
          </p:cNvPr>
          <p:cNvSpPr/>
          <p:nvPr/>
        </p:nvSpPr>
        <p:spPr bwMode="auto">
          <a:xfrm>
            <a:off x="745671" y="4191000"/>
            <a:ext cx="2041071" cy="754992"/>
          </a:xfrm>
          <a:prstGeom prst="wedgeRectCallout">
            <a:avLst>
              <a:gd name="adj1" fmla="val 30111"/>
              <a:gd name="adj2" fmla="val 16743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Observation is that the ratio between incoming alerts and the events after de-duplication and basic correlation is very high. Therefore the second part of the chart has a different scale.</a:t>
            </a:r>
          </a:p>
        </p:txBody>
      </p:sp>
      <p:sp>
        <p:nvSpPr>
          <p:cNvPr id="19" name="Text Box 10">
            <a:extLst>
              <a:ext uri="{FF2B5EF4-FFF2-40B4-BE49-F238E27FC236}">
                <a16:creationId xmlns:a16="http://schemas.microsoft.com/office/drawing/2014/main" xmlns="" id="{72380F2A-E109-4D6C-A916-ED5C83E82B6B}"/>
              </a:ext>
            </a:extLst>
          </p:cNvPr>
          <p:cNvSpPr txBox="1">
            <a:spLocks noChangeArrowheads="1"/>
          </p:cNvSpPr>
          <p:nvPr/>
        </p:nvSpPr>
        <p:spPr bwMode="auto">
          <a:xfrm>
            <a:off x="5296680" y="6267449"/>
            <a:ext cx="2322540" cy="553998"/>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Phase 2 of this report will enable a drill-down to show event types and servers for the selected metric.</a:t>
            </a:r>
          </a:p>
        </p:txBody>
      </p:sp>
    </p:spTree>
    <p:extLst>
      <p:ext uri="{BB962C8B-B14F-4D97-AF65-F5344CB8AC3E}">
        <p14:creationId xmlns:p14="http://schemas.microsoft.com/office/powerpoint/2010/main" val="3036547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D1B0B53-1910-4276-ADE1-10A8F959A20F}"/>
              </a:ext>
            </a:extLst>
          </p:cNvPr>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GB" sz="2000" b="1" kern="0" dirty="0">
                <a:solidFill>
                  <a:srgbClr val="00649D"/>
                </a:solidFill>
              </a:rPr>
              <a:t>False Ticket Analysis</a:t>
            </a:r>
          </a:p>
        </p:txBody>
      </p:sp>
      <p:sp>
        <p:nvSpPr>
          <p:cNvPr id="3" name="Date Placeholder 2">
            <a:extLst>
              <a:ext uri="{FF2B5EF4-FFF2-40B4-BE49-F238E27FC236}">
                <a16:creationId xmlns:a16="http://schemas.microsoft.com/office/drawing/2014/main" xmlns="" id="{0532C772-0178-4DA1-A66E-53383931DD93}"/>
              </a:ext>
            </a:extLst>
          </p:cNvPr>
          <p:cNvSpPr>
            <a:spLocks noGrp="1"/>
          </p:cNvSpPr>
          <p:nvPr>
            <p:ph type="dt" sz="half" idx="10"/>
          </p:nvPr>
        </p:nvSpPr>
        <p:spPr/>
        <p:txBody>
          <a:bodyPr/>
          <a:lstStyle/>
          <a:p>
            <a:pPr>
              <a:defRPr/>
            </a:pPr>
            <a:r>
              <a:rPr lang="en-US"/>
              <a:t>© 2017 IBM Corporation</a:t>
            </a:r>
            <a:endParaRPr lang="en-US" dirty="0"/>
          </a:p>
        </p:txBody>
      </p:sp>
      <p:sp>
        <p:nvSpPr>
          <p:cNvPr id="4" name="Footer Placeholder 3">
            <a:extLst>
              <a:ext uri="{FF2B5EF4-FFF2-40B4-BE49-F238E27FC236}">
                <a16:creationId xmlns:a16="http://schemas.microsoft.com/office/drawing/2014/main" xmlns="" id="{F79DD817-2D00-4287-BC21-802C8F2D7BB2}"/>
              </a:ext>
            </a:extLst>
          </p:cNvPr>
          <p:cNvSpPr>
            <a:spLocks noGrp="1"/>
          </p:cNvSpPr>
          <p:nvPr>
            <p:ph type="ftr" sz="quarter" idx="11"/>
          </p:nvPr>
        </p:nvSpPr>
        <p:spPr/>
        <p:txBody>
          <a:bodyPr/>
          <a:lstStyle/>
          <a:p>
            <a:pPr>
              <a:defRPr/>
            </a:pPr>
            <a:r>
              <a:rPr lang="en-US"/>
              <a:t>IBM Confidential</a:t>
            </a:r>
            <a:endParaRPr lang="en-US" dirty="0"/>
          </a:p>
        </p:txBody>
      </p:sp>
      <p:sp>
        <p:nvSpPr>
          <p:cNvPr id="5" name="Slide Number Placeholder 4">
            <a:extLst>
              <a:ext uri="{FF2B5EF4-FFF2-40B4-BE49-F238E27FC236}">
                <a16:creationId xmlns:a16="http://schemas.microsoft.com/office/drawing/2014/main" xmlns="" id="{CCA59E23-769A-4954-842C-C0BDABFC593A}"/>
              </a:ext>
            </a:extLst>
          </p:cNvPr>
          <p:cNvSpPr>
            <a:spLocks noGrp="1"/>
          </p:cNvSpPr>
          <p:nvPr>
            <p:ph type="sldNum" sz="quarter" idx="12"/>
          </p:nvPr>
        </p:nvSpPr>
        <p:spPr/>
        <p:txBody>
          <a:bodyPr/>
          <a:lstStyle/>
          <a:p>
            <a:fld id="{9DF97BD6-6D25-470F-9237-5A5D8968E81B}" type="slidenum">
              <a:rPr lang="en-US" altLang="en-US" smtClean="0"/>
              <a:pPr/>
              <a:t>11</a:t>
            </a:fld>
            <a:endParaRPr lang="en-US" altLang="en-US"/>
          </a:p>
        </p:txBody>
      </p:sp>
      <p:pic>
        <p:nvPicPr>
          <p:cNvPr id="6" name="Picture 5">
            <a:extLst>
              <a:ext uri="{FF2B5EF4-FFF2-40B4-BE49-F238E27FC236}">
                <a16:creationId xmlns:a16="http://schemas.microsoft.com/office/drawing/2014/main" xmlns="" id="{5B752865-478A-4F86-836F-C4E016AE5CFB}"/>
              </a:ext>
            </a:extLst>
          </p:cNvPr>
          <p:cNvPicPr>
            <a:picLocks noChangeAspect="1"/>
          </p:cNvPicPr>
          <p:nvPr/>
        </p:nvPicPr>
        <p:blipFill>
          <a:blip r:embed="rId2"/>
          <a:stretch>
            <a:fillRect/>
          </a:stretch>
        </p:blipFill>
        <p:spPr>
          <a:xfrm>
            <a:off x="466382" y="1277168"/>
            <a:ext cx="8122447" cy="3131546"/>
          </a:xfrm>
          <a:prstGeom prst="rect">
            <a:avLst/>
          </a:prstGeom>
        </p:spPr>
      </p:pic>
      <p:pic>
        <p:nvPicPr>
          <p:cNvPr id="7" name="Picture 6">
            <a:extLst>
              <a:ext uri="{FF2B5EF4-FFF2-40B4-BE49-F238E27FC236}">
                <a16:creationId xmlns:a16="http://schemas.microsoft.com/office/drawing/2014/main" xmlns="" id="{EA8D880A-A47A-479F-8CAB-3A45550769CF}"/>
              </a:ext>
            </a:extLst>
          </p:cNvPr>
          <p:cNvPicPr>
            <a:picLocks noChangeAspect="1"/>
          </p:cNvPicPr>
          <p:nvPr/>
        </p:nvPicPr>
        <p:blipFill>
          <a:blip r:embed="rId3"/>
          <a:stretch>
            <a:fillRect/>
          </a:stretch>
        </p:blipFill>
        <p:spPr>
          <a:xfrm>
            <a:off x="359228" y="4483919"/>
            <a:ext cx="7663542" cy="1837397"/>
          </a:xfrm>
          <a:prstGeom prst="rect">
            <a:avLst/>
          </a:prstGeom>
        </p:spPr>
      </p:pic>
      <p:cxnSp>
        <p:nvCxnSpPr>
          <p:cNvPr id="9" name="Straight Arrow Connector 8">
            <a:extLst>
              <a:ext uri="{FF2B5EF4-FFF2-40B4-BE49-F238E27FC236}">
                <a16:creationId xmlns:a16="http://schemas.microsoft.com/office/drawing/2014/main" xmlns="" id="{79AAE2B1-BF38-469C-A5CC-AA4048C8E4B2}"/>
              </a:ext>
            </a:extLst>
          </p:cNvPr>
          <p:cNvCxnSpPr/>
          <p:nvPr/>
        </p:nvCxnSpPr>
        <p:spPr>
          <a:xfrm>
            <a:off x="1436914" y="2188029"/>
            <a:ext cx="0" cy="227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38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CC1E957-14D9-4402-B296-A9907E593EA3}"/>
              </a:ext>
            </a:extLst>
          </p:cNvPr>
          <p:cNvPicPr>
            <a:picLocks noChangeAspect="1"/>
          </p:cNvPicPr>
          <p:nvPr/>
        </p:nvPicPr>
        <p:blipFill>
          <a:blip r:embed="rId2"/>
          <a:stretch>
            <a:fillRect/>
          </a:stretch>
        </p:blipFill>
        <p:spPr>
          <a:xfrm>
            <a:off x="7970490" y="566644"/>
            <a:ext cx="1089719" cy="776714"/>
          </a:xfrm>
          <a:prstGeom prst="rect">
            <a:avLst/>
          </a:prstGeom>
        </p:spPr>
      </p:pic>
      <p:pic>
        <p:nvPicPr>
          <p:cNvPr id="11" name="Picture 10">
            <a:extLst>
              <a:ext uri="{FF2B5EF4-FFF2-40B4-BE49-F238E27FC236}">
                <a16:creationId xmlns:a16="http://schemas.microsoft.com/office/drawing/2014/main" xmlns="" id="{9ACD48B7-0761-499F-BEEF-8B3FB992AF41}"/>
              </a:ext>
            </a:extLst>
          </p:cNvPr>
          <p:cNvPicPr>
            <a:picLocks noChangeAspect="1"/>
          </p:cNvPicPr>
          <p:nvPr/>
        </p:nvPicPr>
        <p:blipFill>
          <a:blip r:embed="rId3"/>
          <a:stretch>
            <a:fillRect/>
          </a:stretch>
        </p:blipFill>
        <p:spPr>
          <a:xfrm>
            <a:off x="311788" y="1739224"/>
            <a:ext cx="7524750" cy="4619625"/>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Automation Opportunity Estimator – Opportunity tab</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12</a:t>
            </a:fld>
            <a:endParaRPr lang="en-US"/>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Automation Opportunity Estimator report shows the Identified Opportunity (Available Automata and New Automata to be developed) and the Undefined Opportunity for IPC tickets generated on the account. It provides insight which automata should be requested to be developed and available automata to be enabled first on the account.</a:t>
            </a:r>
          </a:p>
        </p:txBody>
      </p:sp>
      <p:sp>
        <p:nvSpPr>
          <p:cNvPr id="26" name="Rectangle 25">
            <a:extLst>
              <a:ext uri="{FF2B5EF4-FFF2-40B4-BE49-F238E27FC236}">
                <a16:creationId xmlns:a16="http://schemas.microsoft.com/office/drawing/2014/main" xmlns="" id="{B97E2B4C-0D6F-4C90-851C-3039DB3ECFC6}"/>
              </a:ext>
            </a:extLst>
          </p:cNvPr>
          <p:cNvSpPr/>
          <p:nvPr/>
        </p:nvSpPr>
        <p:spPr>
          <a:xfrm>
            <a:off x="1250954" y="2317585"/>
            <a:ext cx="582930" cy="22749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7B7EC0B7-1BBB-4F9F-8ECE-9BDB4E3513A5}"/>
              </a:ext>
            </a:extLst>
          </p:cNvPr>
          <p:cNvSpPr/>
          <p:nvPr/>
        </p:nvSpPr>
        <p:spPr>
          <a:xfrm>
            <a:off x="406404" y="2555241"/>
            <a:ext cx="7335519" cy="10363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DEBB41CB-9693-44C2-BA52-52DCA59DDE3B}"/>
              </a:ext>
            </a:extLst>
          </p:cNvPr>
          <p:cNvSpPr/>
          <p:nvPr/>
        </p:nvSpPr>
        <p:spPr>
          <a:xfrm>
            <a:off x="3505203" y="4140651"/>
            <a:ext cx="4236720" cy="22178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xmlns="" id="{496BA804-05A5-4F99-9141-BE48D0F22463}"/>
              </a:ext>
            </a:extLst>
          </p:cNvPr>
          <p:cNvSpPr/>
          <p:nvPr/>
        </p:nvSpPr>
        <p:spPr>
          <a:xfrm>
            <a:off x="406404" y="3581400"/>
            <a:ext cx="3098800" cy="27076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6781576" y="5916586"/>
            <a:ext cx="2322540" cy="553998"/>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Shows the opportunity for each of the accounts in terms of identified opportunity of automation to enable.</a:t>
            </a:r>
          </a:p>
        </p:txBody>
      </p:sp>
      <p:sp>
        <p:nvSpPr>
          <p:cNvPr id="30" name="Rectangular Callout 11">
            <a:extLst>
              <a:ext uri="{FF2B5EF4-FFF2-40B4-BE49-F238E27FC236}">
                <a16:creationId xmlns:a16="http://schemas.microsoft.com/office/drawing/2014/main" xmlns="" id="{619B7979-F88A-4284-AAAB-1F3AD3368D83}"/>
              </a:ext>
            </a:extLst>
          </p:cNvPr>
          <p:cNvSpPr/>
          <p:nvPr/>
        </p:nvSpPr>
        <p:spPr bwMode="auto">
          <a:xfrm>
            <a:off x="7185892" y="4647692"/>
            <a:ext cx="1874318" cy="764818"/>
          </a:xfrm>
          <a:prstGeom prst="wedgeRectCallout">
            <a:avLst>
              <a:gd name="adj1" fmla="val -33866"/>
              <a:gd name="adj2" fmla="val -94223"/>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This area has various detailed reports to show which automata (for which resolver groups) should be (developed and) enabled first .</a:t>
            </a:r>
          </a:p>
        </p:txBody>
      </p:sp>
      <p:sp>
        <p:nvSpPr>
          <p:cNvPr id="31" name="Rectangular Callout 11">
            <a:extLst>
              <a:ext uri="{FF2B5EF4-FFF2-40B4-BE49-F238E27FC236}">
                <a16:creationId xmlns:a16="http://schemas.microsoft.com/office/drawing/2014/main" xmlns="" id="{07273DAE-0518-463B-BAD3-8600C5BD52E5}"/>
              </a:ext>
            </a:extLst>
          </p:cNvPr>
          <p:cNvSpPr/>
          <p:nvPr/>
        </p:nvSpPr>
        <p:spPr bwMode="auto">
          <a:xfrm>
            <a:off x="6763105" y="1824574"/>
            <a:ext cx="2297104" cy="764818"/>
          </a:xfrm>
          <a:prstGeom prst="wedgeRectCallout">
            <a:avLst>
              <a:gd name="adj1" fmla="val -36092"/>
              <a:gd name="adj2" fmla="val 82095"/>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Shows a 3 month view of Identified Opportunity (Available and New Automata) and Undefined Opportunity (IPC tickets currently not understood yet).</a:t>
            </a:r>
          </a:p>
        </p:txBody>
      </p:sp>
      <p:sp>
        <p:nvSpPr>
          <p:cNvPr id="32" name="Rectangular Callout 11">
            <a:extLst>
              <a:ext uri="{FF2B5EF4-FFF2-40B4-BE49-F238E27FC236}">
                <a16:creationId xmlns:a16="http://schemas.microsoft.com/office/drawing/2014/main" xmlns="" id="{BDCCAA9D-CAAE-461F-8802-4D06203473ED}"/>
              </a:ext>
            </a:extLst>
          </p:cNvPr>
          <p:cNvSpPr/>
          <p:nvPr/>
        </p:nvSpPr>
        <p:spPr bwMode="auto">
          <a:xfrm>
            <a:off x="2256098" y="5706524"/>
            <a:ext cx="1854084" cy="764818"/>
          </a:xfrm>
          <a:prstGeom prst="wedgeRectCallout">
            <a:avLst>
              <a:gd name="adj1" fmla="val -35106"/>
              <a:gd name="adj2" fmla="val -7973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Shows the trend of the “Available Automata”, “New Automata” and “Undefined Opportunity for the account for the selected month and the two previous months.</a:t>
            </a:r>
          </a:p>
        </p:txBody>
      </p:sp>
      <p:sp>
        <p:nvSpPr>
          <p:cNvPr id="33" name="Rectangular Callout 11">
            <a:extLst>
              <a:ext uri="{FF2B5EF4-FFF2-40B4-BE49-F238E27FC236}">
                <a16:creationId xmlns:a16="http://schemas.microsoft.com/office/drawing/2014/main" xmlns="" id="{A8DA672A-DEE5-446A-8393-7DA83F26452F}"/>
              </a:ext>
            </a:extLst>
          </p:cNvPr>
          <p:cNvSpPr/>
          <p:nvPr/>
        </p:nvSpPr>
        <p:spPr bwMode="auto">
          <a:xfrm>
            <a:off x="1928501" y="2236845"/>
            <a:ext cx="1738336" cy="454914"/>
          </a:xfrm>
          <a:prstGeom prst="wedgeRectCallout">
            <a:avLst>
              <a:gd name="adj1" fmla="val -55803"/>
              <a:gd name="adj2" fmla="val -8860"/>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Selection tab between “Incident Ticket Trends” view and this “Opportunity” view.</a:t>
            </a:r>
          </a:p>
        </p:txBody>
      </p:sp>
      <p:sp>
        <p:nvSpPr>
          <p:cNvPr id="34" name="Rectangle 33">
            <a:extLst>
              <a:ext uri="{FF2B5EF4-FFF2-40B4-BE49-F238E27FC236}">
                <a16:creationId xmlns:a16="http://schemas.microsoft.com/office/drawing/2014/main" xmlns="" id="{E43DD7DB-613A-4DA5-9460-2E10F7691060}"/>
              </a:ext>
            </a:extLst>
          </p:cNvPr>
          <p:cNvSpPr/>
          <p:nvPr/>
        </p:nvSpPr>
        <p:spPr>
          <a:xfrm>
            <a:off x="406404" y="3029527"/>
            <a:ext cx="1976578" cy="56203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ular Callout 11">
            <a:extLst>
              <a:ext uri="{FF2B5EF4-FFF2-40B4-BE49-F238E27FC236}">
                <a16:creationId xmlns:a16="http://schemas.microsoft.com/office/drawing/2014/main" xmlns="" id="{542DEA5F-4F2B-426D-85B5-32F534CDE5BD}"/>
              </a:ext>
            </a:extLst>
          </p:cNvPr>
          <p:cNvSpPr/>
          <p:nvPr/>
        </p:nvSpPr>
        <p:spPr bwMode="auto">
          <a:xfrm>
            <a:off x="142857" y="2564453"/>
            <a:ext cx="1738336" cy="454914"/>
          </a:xfrm>
          <a:prstGeom prst="wedgeRectCallout">
            <a:avLst>
              <a:gd name="adj1" fmla="val 18583"/>
              <a:gd name="adj2" fmla="val 8859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Clicking on these categories will affect which charts are shown in the right bottom corner.</a:t>
            </a:r>
          </a:p>
        </p:txBody>
      </p:sp>
    </p:spTree>
    <p:extLst>
      <p:ext uri="{BB962C8B-B14F-4D97-AF65-F5344CB8AC3E}">
        <p14:creationId xmlns:p14="http://schemas.microsoft.com/office/powerpoint/2010/main" val="2318335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FBDE9947-19D3-466D-9E0C-A1D6B300D280}"/>
              </a:ext>
            </a:extLst>
          </p:cNvPr>
          <p:cNvPicPr>
            <a:picLocks noChangeAspect="1"/>
          </p:cNvPicPr>
          <p:nvPr/>
        </p:nvPicPr>
        <p:blipFill>
          <a:blip r:embed="rId2"/>
          <a:stretch>
            <a:fillRect/>
          </a:stretch>
        </p:blipFill>
        <p:spPr>
          <a:xfrm>
            <a:off x="4620" y="1508062"/>
            <a:ext cx="9144000" cy="4843811"/>
          </a:xfrm>
          <a:prstGeom prst="rect">
            <a:avLst/>
          </a:prstGeom>
        </p:spPr>
      </p:pic>
      <p:pic>
        <p:nvPicPr>
          <p:cNvPr id="6" name="Picture 5">
            <a:extLst>
              <a:ext uri="{FF2B5EF4-FFF2-40B4-BE49-F238E27FC236}">
                <a16:creationId xmlns:a16="http://schemas.microsoft.com/office/drawing/2014/main" xmlns="" id="{CBEFEE1F-6C32-4BC7-8580-BF4B7FA2B183}"/>
              </a:ext>
            </a:extLst>
          </p:cNvPr>
          <p:cNvPicPr>
            <a:picLocks noChangeAspect="1"/>
          </p:cNvPicPr>
          <p:nvPr/>
        </p:nvPicPr>
        <p:blipFill>
          <a:blip r:embed="rId3"/>
          <a:stretch>
            <a:fillRect/>
          </a:stretch>
        </p:blipFill>
        <p:spPr>
          <a:xfrm>
            <a:off x="7970490" y="590858"/>
            <a:ext cx="1089719" cy="789902"/>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Problematic Server Analysis (WIP)</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13</a:t>
            </a:fld>
            <a:endParaRPr lang="en-US"/>
          </a:p>
        </p:txBody>
      </p:sp>
      <p:sp>
        <p:nvSpPr>
          <p:cNvPr id="12" name="Rectangle 11">
            <a:extLst>
              <a:ext uri="{FF2B5EF4-FFF2-40B4-BE49-F238E27FC236}">
                <a16:creationId xmlns:a16="http://schemas.microsoft.com/office/drawing/2014/main" xmlns="" id="{B4B749B0-AA17-4D26-B845-977D725E88CE}"/>
              </a:ext>
            </a:extLst>
          </p:cNvPr>
          <p:cNvSpPr/>
          <p:nvPr/>
        </p:nvSpPr>
        <p:spPr>
          <a:xfrm>
            <a:off x="48686" y="2103322"/>
            <a:ext cx="2261126" cy="41604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ular Callout 11">
            <a:extLst>
              <a:ext uri="{FF2B5EF4-FFF2-40B4-BE49-F238E27FC236}">
                <a16:creationId xmlns:a16="http://schemas.microsoft.com/office/drawing/2014/main" xmlns="" id="{E2185BD1-369B-406A-9EA7-1DC8D3C555EA}"/>
              </a:ext>
            </a:extLst>
          </p:cNvPr>
          <p:cNvSpPr/>
          <p:nvPr/>
        </p:nvSpPr>
        <p:spPr bwMode="auto">
          <a:xfrm>
            <a:off x="5172939" y="4377548"/>
            <a:ext cx="1423307" cy="616204"/>
          </a:xfrm>
          <a:prstGeom prst="wedgeRectCallout">
            <a:avLst>
              <a:gd name="adj1" fmla="val -3375"/>
              <a:gd name="adj2" fmla="val 9545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900" kern="0" dirty="0">
                <a:solidFill>
                  <a:srgbClr val="000000"/>
                </a:solidFill>
                <a:ea typeface="SimSun" panose="02010600030101010101" pitchFamily="2" charset="-122"/>
              </a:rPr>
              <a:t>The trend chart shows the volume of the types of symptoms selected for the selected server.</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16" name="Rectangle 15">
            <a:extLst>
              <a:ext uri="{FF2B5EF4-FFF2-40B4-BE49-F238E27FC236}">
                <a16:creationId xmlns:a16="http://schemas.microsoft.com/office/drawing/2014/main" xmlns="" id="{2D240AB8-B4F4-467E-B183-8514941F35CE}"/>
              </a:ext>
            </a:extLst>
          </p:cNvPr>
          <p:cNvSpPr/>
          <p:nvPr/>
        </p:nvSpPr>
        <p:spPr>
          <a:xfrm>
            <a:off x="2309812" y="3906904"/>
            <a:ext cx="2300287" cy="244496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B7EA4FD9-CBD9-423C-8692-534F98A25A1A}"/>
              </a:ext>
            </a:extLst>
          </p:cNvPr>
          <p:cNvSpPr/>
          <p:nvPr/>
        </p:nvSpPr>
        <p:spPr>
          <a:xfrm>
            <a:off x="48686" y="2516269"/>
            <a:ext cx="2254358" cy="113180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50730879-5807-42CF-B819-1DDD5F88E07F}"/>
              </a:ext>
            </a:extLst>
          </p:cNvPr>
          <p:cNvSpPr/>
          <p:nvPr/>
        </p:nvSpPr>
        <p:spPr>
          <a:xfrm>
            <a:off x="4610099" y="3906905"/>
            <a:ext cx="4450110" cy="244496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xmlns="" id="{7E3BC79C-C7C3-4CF2-A6A8-9D8AF0082EA2}"/>
              </a:ext>
            </a:extLst>
          </p:cNvPr>
          <p:cNvSpPr/>
          <p:nvPr/>
        </p:nvSpPr>
        <p:spPr>
          <a:xfrm>
            <a:off x="2309811" y="2103322"/>
            <a:ext cx="6750398" cy="180358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68915" y="5290030"/>
            <a:ext cx="2152486" cy="553998"/>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For each account shows the problematic servers and symptoms that frequently occur on them.</a:t>
            </a:r>
          </a:p>
        </p:txBody>
      </p:sp>
      <p:sp>
        <p:nvSpPr>
          <p:cNvPr id="23" name="Rectangular Callout 11">
            <a:extLst>
              <a:ext uri="{FF2B5EF4-FFF2-40B4-BE49-F238E27FC236}">
                <a16:creationId xmlns:a16="http://schemas.microsoft.com/office/drawing/2014/main" xmlns="" id="{71002DA7-0FB3-49FF-B96E-CBBF87DF7167}"/>
              </a:ext>
            </a:extLst>
          </p:cNvPr>
          <p:cNvSpPr/>
          <p:nvPr/>
        </p:nvSpPr>
        <p:spPr bwMode="auto">
          <a:xfrm>
            <a:off x="2388570" y="3985934"/>
            <a:ext cx="1423307" cy="616204"/>
          </a:xfrm>
          <a:prstGeom prst="wedgeRectCallout">
            <a:avLst>
              <a:gd name="adj1" fmla="val -3375"/>
              <a:gd name="adj2" fmla="val 9545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900" kern="0" dirty="0">
                <a:solidFill>
                  <a:srgbClr val="000000"/>
                </a:solidFill>
                <a:ea typeface="SimSun" panose="02010600030101010101" pitchFamily="2" charset="-122"/>
              </a:rPr>
              <a:t>The bubble chart show the most significant symptom as the largest bubble.</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4" name="Rectangular Callout 11">
            <a:extLst>
              <a:ext uri="{FF2B5EF4-FFF2-40B4-BE49-F238E27FC236}">
                <a16:creationId xmlns:a16="http://schemas.microsoft.com/office/drawing/2014/main" xmlns="" id="{7AD386A5-26CA-4EA5-8B48-FE886F99E0CC}"/>
              </a:ext>
            </a:extLst>
          </p:cNvPr>
          <p:cNvSpPr/>
          <p:nvPr/>
        </p:nvSpPr>
        <p:spPr bwMode="auto">
          <a:xfrm>
            <a:off x="1795029" y="1936392"/>
            <a:ext cx="1782041" cy="330646"/>
          </a:xfrm>
          <a:prstGeom prst="wedgeRectCallout">
            <a:avLst>
              <a:gd name="adj1" fmla="val -49290"/>
              <a:gd name="adj2" fmla="val 90509"/>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Single or multiple months can be selected to run the report for.</a:t>
            </a:r>
          </a:p>
        </p:txBody>
      </p:sp>
      <p:sp>
        <p:nvSpPr>
          <p:cNvPr id="14" name="Rectangular Callout 11">
            <a:extLst>
              <a:ext uri="{FF2B5EF4-FFF2-40B4-BE49-F238E27FC236}">
                <a16:creationId xmlns:a16="http://schemas.microsoft.com/office/drawing/2014/main" xmlns="" id="{D0C325B3-A016-4FBB-A5EA-F503D3B82309}"/>
              </a:ext>
            </a:extLst>
          </p:cNvPr>
          <p:cNvSpPr/>
          <p:nvPr/>
        </p:nvSpPr>
        <p:spPr bwMode="auto">
          <a:xfrm>
            <a:off x="7586101" y="1546193"/>
            <a:ext cx="1474108" cy="473663"/>
          </a:xfrm>
          <a:prstGeom prst="wedgeRectCallout">
            <a:avLst>
              <a:gd name="adj1" fmla="val -50902"/>
              <a:gd name="adj2" fmla="val 14789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By clicking on a server shows the bubble chart and the trend chart.</a:t>
            </a:r>
          </a:p>
        </p:txBody>
      </p:sp>
      <p:sp>
        <p:nvSpPr>
          <p:cNvPr id="17" name="Rectangular Callout 11">
            <a:extLst>
              <a:ext uri="{FF2B5EF4-FFF2-40B4-BE49-F238E27FC236}">
                <a16:creationId xmlns:a16="http://schemas.microsoft.com/office/drawing/2014/main" xmlns="" id="{D0EDF0BC-D9CB-41DA-B7A0-AA8527F5F0CF}"/>
              </a:ext>
            </a:extLst>
          </p:cNvPr>
          <p:cNvSpPr/>
          <p:nvPr/>
        </p:nvSpPr>
        <p:spPr bwMode="auto">
          <a:xfrm>
            <a:off x="68915" y="3944277"/>
            <a:ext cx="2152486" cy="544596"/>
          </a:xfrm>
          <a:prstGeom prst="wedgeRectCallout">
            <a:avLst>
              <a:gd name="adj1" fmla="val 32373"/>
              <a:gd name="adj2" fmla="val -119894"/>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Possibility to show the report for all symptoms or a specific symptom (to show servers are impacted).</a:t>
            </a:r>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Problematic Server Analysis shows per symptom (or for all symptoms) which servers of an account are impacted by it. The detailed view shows the occurrences of these symptoms and their distribution over time.</a:t>
            </a:r>
          </a:p>
        </p:txBody>
      </p:sp>
    </p:spTree>
    <p:extLst>
      <p:ext uri="{BB962C8B-B14F-4D97-AF65-F5344CB8AC3E}">
        <p14:creationId xmlns:p14="http://schemas.microsoft.com/office/powerpoint/2010/main" val="5547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0F8FAF9-C9F6-4400-867B-F87929F1BF51}"/>
              </a:ext>
            </a:extLst>
          </p:cNvPr>
          <p:cNvSpPr>
            <a:spLocks noGrp="1"/>
          </p:cNvSpPr>
          <p:nvPr>
            <p:ph idx="1"/>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en-GB" sz="2000" b="1" kern="0" dirty="0">
                <a:solidFill>
                  <a:srgbClr val="00649D"/>
                </a:solidFill>
              </a:rPr>
              <a:t>Automata Analysis</a:t>
            </a:r>
          </a:p>
        </p:txBody>
      </p:sp>
      <p:sp>
        <p:nvSpPr>
          <p:cNvPr id="3" name="Date Placeholder 2">
            <a:extLst>
              <a:ext uri="{FF2B5EF4-FFF2-40B4-BE49-F238E27FC236}">
                <a16:creationId xmlns:a16="http://schemas.microsoft.com/office/drawing/2014/main" xmlns="" id="{E3487EC7-8EA0-43E1-9FCA-A7924F3A982E}"/>
              </a:ext>
            </a:extLst>
          </p:cNvPr>
          <p:cNvSpPr>
            <a:spLocks noGrp="1"/>
          </p:cNvSpPr>
          <p:nvPr>
            <p:ph type="dt" sz="half" idx="10"/>
          </p:nvPr>
        </p:nvSpPr>
        <p:spPr/>
        <p:txBody>
          <a:bodyPr/>
          <a:lstStyle/>
          <a:p>
            <a:pPr>
              <a:defRPr/>
            </a:pPr>
            <a:r>
              <a:rPr lang="en-US"/>
              <a:t>© 2017 IBM Corporation</a:t>
            </a:r>
            <a:endParaRPr lang="en-US" dirty="0"/>
          </a:p>
        </p:txBody>
      </p:sp>
      <p:sp>
        <p:nvSpPr>
          <p:cNvPr id="4" name="Footer Placeholder 3">
            <a:extLst>
              <a:ext uri="{FF2B5EF4-FFF2-40B4-BE49-F238E27FC236}">
                <a16:creationId xmlns:a16="http://schemas.microsoft.com/office/drawing/2014/main" xmlns="" id="{DB9E09BC-1873-4EFD-B32B-703D6B635796}"/>
              </a:ext>
            </a:extLst>
          </p:cNvPr>
          <p:cNvSpPr>
            <a:spLocks noGrp="1"/>
          </p:cNvSpPr>
          <p:nvPr>
            <p:ph type="ftr" sz="quarter" idx="11"/>
          </p:nvPr>
        </p:nvSpPr>
        <p:spPr/>
        <p:txBody>
          <a:bodyPr/>
          <a:lstStyle/>
          <a:p>
            <a:pPr>
              <a:defRPr/>
            </a:pPr>
            <a:r>
              <a:rPr lang="en-US"/>
              <a:t>IBM Confidential</a:t>
            </a:r>
            <a:endParaRPr lang="en-US" dirty="0"/>
          </a:p>
        </p:txBody>
      </p:sp>
      <p:sp>
        <p:nvSpPr>
          <p:cNvPr id="5" name="Slide Number Placeholder 4">
            <a:extLst>
              <a:ext uri="{FF2B5EF4-FFF2-40B4-BE49-F238E27FC236}">
                <a16:creationId xmlns:a16="http://schemas.microsoft.com/office/drawing/2014/main" xmlns="" id="{E1247AC6-7617-45B2-BFAD-C96322FC824E}"/>
              </a:ext>
            </a:extLst>
          </p:cNvPr>
          <p:cNvSpPr>
            <a:spLocks noGrp="1"/>
          </p:cNvSpPr>
          <p:nvPr>
            <p:ph type="sldNum" sz="quarter" idx="12"/>
          </p:nvPr>
        </p:nvSpPr>
        <p:spPr/>
        <p:txBody>
          <a:bodyPr/>
          <a:lstStyle/>
          <a:p>
            <a:fld id="{9DF97BD6-6D25-470F-9237-5A5D8968E81B}" type="slidenum">
              <a:rPr lang="en-US" altLang="en-US" smtClean="0"/>
              <a:pPr/>
              <a:t>14</a:t>
            </a:fld>
            <a:endParaRPr lang="en-US" altLang="en-US"/>
          </a:p>
        </p:txBody>
      </p:sp>
      <p:pic>
        <p:nvPicPr>
          <p:cNvPr id="6" name="Picture 5">
            <a:extLst>
              <a:ext uri="{FF2B5EF4-FFF2-40B4-BE49-F238E27FC236}">
                <a16:creationId xmlns:a16="http://schemas.microsoft.com/office/drawing/2014/main" xmlns="" id="{0894E26A-3085-4470-8FCC-C991B9C808DB}"/>
              </a:ext>
            </a:extLst>
          </p:cNvPr>
          <p:cNvPicPr>
            <a:picLocks noChangeAspect="1"/>
          </p:cNvPicPr>
          <p:nvPr/>
        </p:nvPicPr>
        <p:blipFill>
          <a:blip r:embed="rId2"/>
          <a:stretch>
            <a:fillRect/>
          </a:stretch>
        </p:blipFill>
        <p:spPr>
          <a:xfrm>
            <a:off x="185056" y="1771080"/>
            <a:ext cx="8777566" cy="4205177"/>
          </a:xfrm>
          <a:prstGeom prst="rect">
            <a:avLst/>
          </a:prstGeom>
        </p:spPr>
      </p:pic>
      <p:sp>
        <p:nvSpPr>
          <p:cNvPr id="7" name="Rectangle 6">
            <a:extLst>
              <a:ext uri="{FF2B5EF4-FFF2-40B4-BE49-F238E27FC236}">
                <a16:creationId xmlns:a16="http://schemas.microsoft.com/office/drawing/2014/main" xmlns="" id="{CF54153C-45AA-4601-915A-7A764EC5427A}"/>
              </a:ext>
            </a:extLst>
          </p:cNvPr>
          <p:cNvSpPr/>
          <p:nvPr/>
        </p:nvSpPr>
        <p:spPr>
          <a:xfrm>
            <a:off x="163285" y="1337493"/>
            <a:ext cx="8534400" cy="317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algn="ctr">
              <a:lnSpc>
                <a:spcPct val="90000"/>
              </a:lnSpc>
              <a:spcBef>
                <a:spcPts val="1000"/>
              </a:spcBef>
            </a:pPr>
            <a:r>
              <a:rPr lang="en-GB" sz="1200" i="1" dirty="0">
                <a:latin typeface="+mj-lt"/>
                <a:ea typeface="MS PGothic" panose="020B0600070205080204" pitchFamily="34" charset="-128"/>
              </a:rPr>
              <a:t>This Insight provide a detailed analysis on the performance of the automations being run for an account. </a:t>
            </a:r>
          </a:p>
        </p:txBody>
      </p:sp>
    </p:spTree>
    <p:extLst>
      <p:ext uri="{BB962C8B-B14F-4D97-AF65-F5344CB8AC3E}">
        <p14:creationId xmlns:p14="http://schemas.microsoft.com/office/powerpoint/2010/main" val="2496630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0" y="2170482"/>
            <a:ext cx="9144000" cy="2300332"/>
          </a:xfrm>
          <a:prstGeom prst="rect">
            <a:avLst/>
          </a:prstGeom>
        </p:spPr>
      </p:pic>
      <p:pic>
        <p:nvPicPr>
          <p:cNvPr id="24" name="Picture 23"/>
          <p:cNvPicPr>
            <a:picLocks noChangeAspect="1"/>
          </p:cNvPicPr>
          <p:nvPr/>
        </p:nvPicPr>
        <p:blipFill>
          <a:blip r:embed="rId3"/>
          <a:stretch>
            <a:fillRect/>
          </a:stretch>
        </p:blipFill>
        <p:spPr>
          <a:xfrm>
            <a:off x="7991128" y="641001"/>
            <a:ext cx="1043462" cy="744524"/>
          </a:xfrm>
          <a:prstGeom prst="rect">
            <a:avLst/>
          </a:prstGeom>
        </p:spPr>
      </p:pic>
      <p:sp>
        <p:nvSpPr>
          <p:cNvPr id="2" name="Content Placeholder 1"/>
          <p:cNvSpPr>
            <a:spLocks noGrp="1"/>
          </p:cNvSpPr>
          <p:nvPr>
            <p:ph idx="1"/>
          </p:nvPr>
        </p:nvSpPr>
        <p:spPr/>
        <p:txBody>
          <a:bodyPr/>
          <a:lstStyle/>
          <a:p>
            <a:pPr algn="l"/>
            <a:r>
              <a:rPr lang="en-US" sz="2000" b="1" kern="0" dirty="0">
                <a:solidFill>
                  <a:srgbClr val="00649D"/>
                </a:solidFill>
              </a:rPr>
              <a:t>Automated Resolution - </a:t>
            </a:r>
            <a:r>
              <a:rPr lang="en-US" sz="2000" b="1" kern="0" dirty="0" err="1">
                <a:solidFill>
                  <a:srgbClr val="00649D"/>
                </a:solidFill>
              </a:rPr>
              <a:t>IpCenter</a:t>
            </a:r>
            <a:r>
              <a:rPr lang="en-US" sz="2000" b="1" kern="0" dirty="0">
                <a:solidFill>
                  <a:srgbClr val="00649D"/>
                </a:solidFill>
              </a:rPr>
              <a:t> Automata Escalation analysis</a:t>
            </a:r>
          </a:p>
        </p:txBody>
      </p:sp>
      <p:sp>
        <p:nvSpPr>
          <p:cNvPr id="3" name="Date Placeholder 2"/>
          <p:cNvSpPr>
            <a:spLocks noGrp="1"/>
          </p:cNvSpPr>
          <p:nvPr>
            <p:ph type="dt" sz="half" idx="10"/>
          </p:nvPr>
        </p:nvSpPr>
        <p:spPr/>
        <p:txBody>
          <a:bodyPr/>
          <a:lstStyle/>
          <a:p>
            <a:r>
              <a:rPr lang="en-US" dirty="0"/>
              <a:t>© 2017 IBM Corporation</a:t>
            </a:r>
          </a:p>
        </p:txBody>
      </p:sp>
      <p:sp>
        <p:nvSpPr>
          <p:cNvPr id="4" name="Footer Placeholder 3"/>
          <p:cNvSpPr>
            <a:spLocks noGrp="1"/>
          </p:cNvSpPr>
          <p:nvPr>
            <p:ph type="ftr" sz="quarter" idx="11"/>
          </p:nvPr>
        </p:nvSpPr>
        <p:spPr/>
        <p:txBody>
          <a:bodyPr/>
          <a:lstStyle/>
          <a:p>
            <a:pPr>
              <a:defRPr/>
            </a:pPr>
            <a:r>
              <a:rPr lang="en-US" dirty="0"/>
              <a:t>IBM Confidential</a:t>
            </a:r>
          </a:p>
        </p:txBody>
      </p:sp>
      <p:sp>
        <p:nvSpPr>
          <p:cNvPr id="5" name="Slide Number Placeholder 4"/>
          <p:cNvSpPr>
            <a:spLocks noGrp="1"/>
          </p:cNvSpPr>
          <p:nvPr>
            <p:ph type="sldNum" sz="quarter" idx="12"/>
          </p:nvPr>
        </p:nvSpPr>
        <p:spPr/>
        <p:txBody>
          <a:bodyPr/>
          <a:lstStyle/>
          <a:p>
            <a:fld id="{BF461817-53A3-40FE-A502-FA668245F5D9}" type="slidenum">
              <a:rPr lang="en-US" smtClean="0"/>
              <a:pPr/>
              <a:t>15</a:t>
            </a:fld>
            <a:endParaRPr lang="en-US" dirty="0"/>
          </a:p>
        </p:txBody>
      </p:sp>
      <p:sp>
        <p:nvSpPr>
          <p:cNvPr id="15" name="Content Placeholder 2"/>
          <p:cNvSpPr txBox="1">
            <a:spLocks/>
          </p:cNvSpPr>
          <p:nvPr/>
        </p:nvSpPr>
        <p:spPr bwMode="auto">
          <a:xfrm>
            <a:off x="12564" y="1395809"/>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lgn="ctr">
              <a:spcBef>
                <a:spcPts val="2125"/>
              </a:spcBef>
              <a:spcAft>
                <a:spcPts val="563"/>
              </a:spcAft>
              <a:buNone/>
            </a:pPr>
            <a:r>
              <a:rPr lang="en-US" sz="1200" i="1" dirty="0">
                <a:latin typeface="+mj-lt"/>
              </a:rPr>
              <a:t>This insight shows additional yield opportunity for escalated </a:t>
            </a:r>
            <a:r>
              <a:rPr lang="en-US" sz="1200" i="1" dirty="0" err="1">
                <a:latin typeface="+mj-lt"/>
              </a:rPr>
              <a:t>IPcenter</a:t>
            </a:r>
            <a:r>
              <a:rPr lang="en-US" sz="1200" i="1" dirty="0">
                <a:latin typeface="+mj-lt"/>
              </a:rPr>
              <a:t> tickets, IPC system ticketed events not flowing to </a:t>
            </a:r>
            <a:r>
              <a:rPr lang="en-US" sz="1200" i="1" dirty="0" err="1">
                <a:latin typeface="+mj-lt"/>
              </a:rPr>
              <a:t>IPcenter</a:t>
            </a:r>
            <a:r>
              <a:rPr lang="en-US" sz="1200" i="1" dirty="0">
                <a:latin typeface="+mj-lt"/>
              </a:rPr>
              <a:t> and non-ticketed events not flowing to </a:t>
            </a:r>
            <a:r>
              <a:rPr lang="en-US" sz="1200" i="1" dirty="0" err="1">
                <a:latin typeface="+mj-lt"/>
              </a:rPr>
              <a:t>IPcenter</a:t>
            </a:r>
            <a:r>
              <a:rPr lang="en-US" sz="1200" i="1" dirty="0">
                <a:latin typeface="+mj-lt"/>
              </a:rPr>
              <a:t>. Event, ticket and </a:t>
            </a:r>
            <a:r>
              <a:rPr lang="en-US" sz="1200" i="1" dirty="0" err="1">
                <a:latin typeface="+mj-lt"/>
              </a:rPr>
              <a:t>IPcenter</a:t>
            </a:r>
            <a:r>
              <a:rPr lang="en-US" sz="1200" i="1" dirty="0">
                <a:latin typeface="+mj-lt"/>
              </a:rPr>
              <a:t> data sources are used to match these to existing automations. Forwarding of additional events and tickets to </a:t>
            </a:r>
            <a:r>
              <a:rPr lang="en-US" sz="1200" i="1" dirty="0" err="1">
                <a:latin typeface="+mj-lt"/>
              </a:rPr>
              <a:t>IPcenter</a:t>
            </a:r>
            <a:r>
              <a:rPr lang="en-US" sz="1200" i="1" dirty="0">
                <a:latin typeface="+mj-lt"/>
              </a:rPr>
              <a:t>, as well as correct mapping of these type of events/tickets to automations will increase overall yield for the account. </a:t>
            </a:r>
            <a:endParaRPr lang="en-US" sz="1200" i="1" dirty="0">
              <a:latin typeface="+mj-lt"/>
              <a:cs typeface="Times New Roman" charset="0"/>
            </a:endParaRPr>
          </a:p>
        </p:txBody>
      </p:sp>
      <p:sp>
        <p:nvSpPr>
          <p:cNvPr id="36" name="Rectangle 35"/>
          <p:cNvSpPr/>
          <p:nvPr/>
        </p:nvSpPr>
        <p:spPr>
          <a:xfrm>
            <a:off x="3734009" y="2517255"/>
            <a:ext cx="5000416" cy="98458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4447607" y="3185342"/>
            <a:ext cx="248786" cy="369332"/>
          </a:xfrm>
          <a:prstGeom prst="rect">
            <a:avLst/>
          </a:prstGeom>
        </p:spPr>
        <p:txBody>
          <a:bodyPr wrap="square">
            <a:spAutoFit/>
          </a:bodyPr>
          <a:lstStyle/>
          <a:p>
            <a:r>
              <a:rPr lang="en-US" dirty="0"/>
              <a:t> </a:t>
            </a:r>
          </a:p>
        </p:txBody>
      </p:sp>
      <p:sp>
        <p:nvSpPr>
          <p:cNvPr id="49" name="Rectangle 48"/>
          <p:cNvSpPr/>
          <p:nvPr/>
        </p:nvSpPr>
        <p:spPr>
          <a:xfrm>
            <a:off x="4447607" y="3185342"/>
            <a:ext cx="248786" cy="369332"/>
          </a:xfrm>
          <a:prstGeom prst="rect">
            <a:avLst/>
          </a:prstGeom>
        </p:spPr>
        <p:txBody>
          <a:bodyPr wrap="square">
            <a:spAutoFit/>
          </a:bodyPr>
          <a:lstStyle/>
          <a:p>
            <a:r>
              <a:rPr lang="en-US" dirty="0"/>
              <a:t> </a:t>
            </a:r>
          </a:p>
        </p:txBody>
      </p:sp>
      <p:sp>
        <p:nvSpPr>
          <p:cNvPr id="50" name="Rectangular Callout 10"/>
          <p:cNvSpPr/>
          <p:nvPr/>
        </p:nvSpPr>
        <p:spPr bwMode="auto">
          <a:xfrm>
            <a:off x="3734008" y="4554902"/>
            <a:ext cx="1580941" cy="1788538"/>
          </a:xfrm>
          <a:prstGeom prst="wedgeRectCallout">
            <a:avLst>
              <a:gd name="adj1" fmla="val 12467"/>
              <a:gd name="adj2" fmla="val -58702"/>
            </a:avLst>
          </a:prstGeom>
          <a:solidFill>
            <a:schemeClr val="accent3">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L="0" marR="0" lvl="0" indent="0" defTabSz="457200" eaLnBrk="0" fontAlgn="auto" latinLnBrk="0" hangingPunct="0">
              <a:lnSpc>
                <a:spcPct val="100000"/>
              </a:lnSpc>
              <a:spcBef>
                <a:spcPts val="0"/>
              </a:spcBef>
              <a:spcAft>
                <a:spcPts val="0"/>
              </a:spcAft>
              <a:buClr>
                <a:srgbClr val="000000"/>
              </a:buClr>
              <a:buSzPct val="100000"/>
              <a:buFont typeface="Times New Roman" panose="02020603050405020304" pitchFamily="18" charset="0"/>
              <a:buNone/>
              <a:tabLst/>
              <a:defRPr/>
            </a:pPr>
            <a:r>
              <a:rPr kumimoji="0" lang="en-US" sz="900" b="1" i="0" u="none" strike="noStrike" kern="0" cap="none" spc="0" normalizeH="0" baseline="0" noProof="0" dirty="0" err="1">
                <a:ln>
                  <a:noFill/>
                </a:ln>
                <a:solidFill>
                  <a:srgbClr val="000000"/>
                </a:solidFill>
                <a:effectLst/>
                <a:uLnTx/>
                <a:uFillTx/>
                <a:ea typeface="SimSun" panose="02010600030101010101" pitchFamily="2" charset="-122"/>
              </a:rPr>
              <a:t>IPcenter</a:t>
            </a:r>
            <a:r>
              <a:rPr kumimoji="0" lang="en-US" sz="900" b="1" i="0" u="none" strike="noStrike" kern="0" cap="none" spc="0" normalizeH="0" baseline="0" noProof="0" dirty="0">
                <a:ln>
                  <a:noFill/>
                </a:ln>
                <a:solidFill>
                  <a:srgbClr val="000000"/>
                </a:solidFill>
                <a:effectLst/>
                <a:uLnTx/>
                <a:uFillTx/>
                <a:ea typeface="SimSun" panose="02010600030101010101" pitchFamily="2" charset="-122"/>
              </a:rPr>
              <a:t> Ticketed</a:t>
            </a:r>
          </a:p>
          <a:p>
            <a:pPr marL="171450" indent="-171450" defTabSz="457200" eaLnBrk="0" fontAlgn="auto" hangingPunct="0">
              <a:spcBef>
                <a:spcPts val="0"/>
              </a:spcBef>
              <a:spcAft>
                <a:spcPts val="0"/>
              </a:spcAft>
              <a:buClr>
                <a:srgbClr val="000000"/>
              </a:buClr>
              <a:buSzPct val="100000"/>
              <a:buFontTx/>
              <a:buChar char="-"/>
              <a:defRPr/>
            </a:pPr>
            <a:r>
              <a:rPr lang="en-US" sz="800" kern="0" dirty="0">
                <a:solidFill>
                  <a:srgbClr val="000000"/>
                </a:solidFill>
                <a:ea typeface="SimSun" panose="02010600030101010101" pitchFamily="2" charset="-122"/>
              </a:rPr>
              <a:t>These alerts are ticketed and flowing to </a:t>
            </a:r>
            <a:r>
              <a:rPr lang="en-US" sz="800" kern="0" dirty="0" err="1">
                <a:solidFill>
                  <a:srgbClr val="000000"/>
                </a:solidFill>
                <a:ea typeface="SimSun" panose="02010600030101010101" pitchFamily="2" charset="-122"/>
              </a:rPr>
              <a:t>IPcenter</a:t>
            </a:r>
            <a:r>
              <a:rPr lang="en-US" sz="800" kern="0" dirty="0">
                <a:solidFill>
                  <a:srgbClr val="000000"/>
                </a:solidFill>
                <a:ea typeface="SimSun" panose="02010600030101010101" pitchFamily="2" charset="-122"/>
              </a:rPr>
              <a:t>, but do not match an automata yet.</a:t>
            </a:r>
          </a:p>
          <a:p>
            <a:pPr marL="171450" indent="-171450" defTabSz="457200" eaLnBrk="0" fontAlgn="auto" hangingPunct="0">
              <a:spcBef>
                <a:spcPts val="0"/>
              </a:spcBef>
              <a:spcAft>
                <a:spcPts val="0"/>
              </a:spcAft>
              <a:buClr>
                <a:srgbClr val="000000"/>
              </a:buClr>
              <a:buSzPct val="100000"/>
              <a:buFontTx/>
              <a:buChar char="-"/>
              <a:defRPr/>
            </a:pPr>
            <a:r>
              <a:rPr lang="en-US" sz="800" kern="0" dirty="0">
                <a:solidFill>
                  <a:srgbClr val="000000"/>
                </a:solidFill>
                <a:ea typeface="SimSun" panose="02010600030101010101" pitchFamily="2" charset="-122"/>
              </a:rPr>
              <a:t>There are automations available within the </a:t>
            </a:r>
            <a:r>
              <a:rPr lang="en-US" sz="800" kern="0" dirty="0" err="1">
                <a:solidFill>
                  <a:srgbClr val="000000"/>
                </a:solidFill>
                <a:ea typeface="SimSun" panose="02010600030101010101" pitchFamily="2" charset="-122"/>
              </a:rPr>
              <a:t>IPcenter</a:t>
            </a:r>
            <a:r>
              <a:rPr lang="en-US" sz="800" kern="0" dirty="0">
                <a:solidFill>
                  <a:srgbClr val="000000"/>
                </a:solidFill>
                <a:ea typeface="SimSun" panose="02010600030101010101" pitchFamily="2" charset="-122"/>
              </a:rPr>
              <a:t> instance (for same or different account) that could be used to automate these types of alerts.</a:t>
            </a:r>
            <a:endParaRPr kumimoji="0" lang="en-US" sz="8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51" name="Rectangular Callout 11"/>
          <p:cNvSpPr/>
          <p:nvPr/>
        </p:nvSpPr>
        <p:spPr bwMode="auto">
          <a:xfrm>
            <a:off x="5314950" y="4551985"/>
            <a:ext cx="1524000" cy="1791455"/>
          </a:xfrm>
          <a:prstGeom prst="wedgeRectCallout">
            <a:avLst>
              <a:gd name="adj1" fmla="val -2117"/>
              <a:gd name="adj2" fmla="val -57856"/>
            </a:avLst>
          </a:prstGeom>
          <a:solidFill>
            <a:schemeClr val="accent3">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L="0" marR="0" lvl="0" indent="0" defTabSz="457200" eaLnBrk="0" fontAlgn="auto" latinLnBrk="0" hangingPunct="0">
              <a:lnSpc>
                <a:spcPct val="100000"/>
              </a:lnSpc>
              <a:spcBef>
                <a:spcPts val="0"/>
              </a:spcBef>
              <a:spcAft>
                <a:spcPts val="0"/>
              </a:spcAft>
              <a:buClr>
                <a:srgbClr val="000000"/>
              </a:buClr>
              <a:buSzPct val="100000"/>
              <a:buFont typeface="Times New Roman" panose="02020603050405020304" pitchFamily="18" charset="0"/>
              <a:buNone/>
              <a:tabLst/>
              <a:defRPr/>
            </a:pPr>
            <a:r>
              <a:rPr kumimoji="0" lang="en-US" sz="900" b="1" i="0" u="none" strike="noStrike" kern="0" cap="none" spc="0" normalizeH="0" baseline="0" noProof="0" dirty="0">
                <a:ln>
                  <a:noFill/>
                </a:ln>
                <a:solidFill>
                  <a:srgbClr val="000000"/>
                </a:solidFill>
                <a:effectLst/>
                <a:uLnTx/>
                <a:uFillTx/>
                <a:ea typeface="SimSun" panose="02010600030101010101" pitchFamily="2" charset="-122"/>
              </a:rPr>
              <a:t>Non-IPcenter Ticketed</a:t>
            </a: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These alerts are ticketed </a:t>
            </a:r>
            <a:r>
              <a:rPr lang="en-US" sz="800" kern="0" dirty="0">
                <a:solidFill>
                  <a:srgbClr val="000000"/>
                </a:solidFill>
                <a:ea typeface="SimSun" panose="02010600030101010101" pitchFamily="2" charset="-122"/>
              </a:rPr>
              <a:t>but not forwarded to IPcenter.</a:t>
            </a:r>
            <a:endParaRPr kumimoji="0" lang="en-US" sz="800" b="0" i="0" u="none" strike="noStrike" kern="0" cap="none" spc="0" normalizeH="0" baseline="0" noProof="0" dirty="0">
              <a:ln>
                <a:noFill/>
              </a:ln>
              <a:solidFill>
                <a:srgbClr val="000000"/>
              </a:solidFill>
              <a:effectLst/>
              <a:uLnTx/>
              <a:uFillTx/>
              <a:ea typeface="SimSun" panose="02010600030101010101" pitchFamily="2" charset="-122"/>
            </a:endParaRP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Human (L2) resources</a:t>
            </a:r>
            <a:r>
              <a:rPr kumimoji="0" lang="en-US" sz="800" b="0" i="0" u="none" strike="noStrike" kern="0" cap="none" spc="0" normalizeH="0" noProof="0" dirty="0">
                <a:ln>
                  <a:noFill/>
                </a:ln>
                <a:solidFill>
                  <a:srgbClr val="000000"/>
                </a:solidFill>
                <a:effectLst/>
                <a:uLnTx/>
                <a:uFillTx/>
                <a:ea typeface="SimSun" panose="02010600030101010101" pitchFamily="2" charset="-122"/>
              </a:rPr>
              <a:t> will be handling those tickets manually.</a:t>
            </a: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lang="en-US" sz="800" kern="0" baseline="0" dirty="0">
                <a:solidFill>
                  <a:srgbClr val="000000"/>
                </a:solidFill>
                <a:ea typeface="SimSun" panose="02010600030101010101" pitchFamily="2" charset="-122"/>
              </a:rPr>
              <a:t>In this example</a:t>
            </a:r>
            <a:r>
              <a:rPr lang="en-US" sz="800" kern="0" dirty="0">
                <a:solidFill>
                  <a:srgbClr val="000000"/>
                </a:solidFill>
                <a:ea typeface="SimSun" panose="02010600030101010101" pitchFamily="2" charset="-122"/>
              </a:rPr>
              <a:t> about </a:t>
            </a:r>
            <a:r>
              <a:rPr lang="en-US" sz="800" kern="0" baseline="0" dirty="0">
                <a:solidFill>
                  <a:srgbClr val="000000"/>
                </a:solidFill>
                <a:ea typeface="SimSun" panose="02010600030101010101" pitchFamily="2" charset="-122"/>
              </a:rPr>
              <a:t>10% of these tickets match an existing automata</a:t>
            </a:r>
            <a:r>
              <a:rPr lang="en-US" sz="800" kern="0" dirty="0">
                <a:solidFill>
                  <a:srgbClr val="000000"/>
                </a:solidFill>
                <a:ea typeface="SimSun" panose="02010600030101010101" pitchFamily="2" charset="-122"/>
              </a:rPr>
              <a:t> which would reduce the workload significantly.</a:t>
            </a:r>
            <a:endParaRPr kumimoji="0" lang="en-US" sz="8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52" name="Rectangular Callout 12"/>
          <p:cNvSpPr/>
          <p:nvPr/>
        </p:nvSpPr>
        <p:spPr bwMode="auto">
          <a:xfrm>
            <a:off x="6838950" y="4551986"/>
            <a:ext cx="1895475" cy="1791455"/>
          </a:xfrm>
          <a:prstGeom prst="wedgeRectCallout">
            <a:avLst>
              <a:gd name="adj1" fmla="val -3110"/>
              <a:gd name="adj2" fmla="val -56549"/>
            </a:avLst>
          </a:prstGeom>
          <a:solidFill>
            <a:schemeClr val="accent3">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L="0" marR="0" lvl="0" indent="0" defTabSz="457200" eaLnBrk="0" fontAlgn="auto" latinLnBrk="0" hangingPunct="0">
              <a:lnSpc>
                <a:spcPct val="100000"/>
              </a:lnSpc>
              <a:spcBef>
                <a:spcPts val="0"/>
              </a:spcBef>
              <a:spcAft>
                <a:spcPts val="0"/>
              </a:spcAft>
              <a:buClr>
                <a:srgbClr val="000000"/>
              </a:buClr>
              <a:buSzPct val="100000"/>
              <a:buFont typeface="Times New Roman" panose="02020603050405020304" pitchFamily="18" charset="0"/>
              <a:buNone/>
              <a:tabLst/>
              <a:defRPr/>
            </a:pPr>
            <a:r>
              <a:rPr kumimoji="0" lang="en-US" sz="900" b="1" i="0" u="none" strike="noStrike" kern="0" cap="none" spc="0" normalizeH="0" baseline="0" noProof="0" dirty="0">
                <a:ln>
                  <a:noFill/>
                </a:ln>
                <a:solidFill>
                  <a:srgbClr val="000000"/>
                </a:solidFill>
                <a:effectLst/>
                <a:uLnTx/>
                <a:uFillTx/>
                <a:ea typeface="SimSun" panose="02010600030101010101" pitchFamily="2" charset="-122"/>
              </a:rPr>
              <a:t>Non-Ticketed</a:t>
            </a:r>
            <a:r>
              <a:rPr kumimoji="0" lang="en-US" sz="900" b="1" i="0" u="none" strike="noStrike" kern="0" cap="none" spc="0" normalizeH="0" noProof="0" dirty="0">
                <a:ln>
                  <a:noFill/>
                </a:ln>
                <a:solidFill>
                  <a:srgbClr val="000000"/>
                </a:solidFill>
                <a:effectLst/>
                <a:uLnTx/>
                <a:uFillTx/>
                <a:ea typeface="SimSun" panose="02010600030101010101" pitchFamily="2" charset="-122"/>
              </a:rPr>
              <a:t> Alerts</a:t>
            </a:r>
            <a:endParaRPr kumimoji="0" lang="en-US" sz="900" b="1" i="0" u="none" strike="noStrike" kern="0" cap="none" spc="0" normalizeH="0" baseline="0" noProof="0" dirty="0">
              <a:ln>
                <a:noFill/>
              </a:ln>
              <a:solidFill>
                <a:srgbClr val="000000"/>
              </a:solidFill>
              <a:effectLst/>
              <a:uLnTx/>
              <a:uFillTx/>
              <a:ea typeface="SimSun" panose="02010600030101010101" pitchFamily="2" charset="-122"/>
            </a:endParaRP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These </a:t>
            </a:r>
            <a:r>
              <a:rPr lang="en-US" sz="800" kern="0" dirty="0">
                <a:solidFill>
                  <a:srgbClr val="000000"/>
                </a:solidFill>
                <a:ea typeface="SimSun" panose="02010600030101010101" pitchFamily="2" charset="-122"/>
              </a:rPr>
              <a:t>alerts are not ticketed nor forwarded to IPcenter. </a:t>
            </a: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There</a:t>
            </a:r>
            <a:r>
              <a:rPr kumimoji="0" lang="en-US" sz="800" b="0" i="0" u="none" strike="noStrike" kern="0" cap="none" spc="0" normalizeH="0" noProof="0" dirty="0">
                <a:ln>
                  <a:noFill/>
                </a:ln>
                <a:solidFill>
                  <a:srgbClr val="000000"/>
                </a:solidFill>
                <a:effectLst/>
                <a:uLnTx/>
                <a:uFillTx/>
                <a:ea typeface="SimSun" panose="02010600030101010101" pitchFamily="2" charset="-122"/>
              </a:rPr>
              <a:t> is no 1:1 (</a:t>
            </a:r>
            <a:r>
              <a:rPr kumimoji="0" lang="en-US" sz="800" b="0" i="0" u="none" strike="noStrike" kern="0" cap="none" spc="0" normalizeH="0" noProof="0" dirty="0" err="1">
                <a:ln>
                  <a:noFill/>
                </a:ln>
                <a:solidFill>
                  <a:srgbClr val="000000"/>
                </a:solidFill>
                <a:effectLst/>
                <a:uLnTx/>
                <a:uFillTx/>
                <a:ea typeface="SimSun" panose="02010600030101010101" pitchFamily="2" charset="-122"/>
              </a:rPr>
              <a:t>event:ticket</a:t>
            </a:r>
            <a:r>
              <a:rPr kumimoji="0" lang="en-US" sz="800" b="0" i="0" u="none" strike="noStrike" kern="0" cap="none" spc="0" normalizeH="0" noProof="0" dirty="0">
                <a:ln>
                  <a:noFill/>
                </a:ln>
                <a:solidFill>
                  <a:srgbClr val="000000"/>
                </a:solidFill>
                <a:effectLst/>
                <a:uLnTx/>
                <a:uFillTx/>
                <a:ea typeface="SimSun" panose="02010600030101010101" pitchFamily="2" charset="-122"/>
              </a:rPr>
              <a:t>) relationship. On average a 10:1 ratio can be expected. Which can be matched</a:t>
            </a:r>
            <a:r>
              <a:rPr lang="en-US" sz="800" kern="0" dirty="0">
                <a:solidFill>
                  <a:srgbClr val="000000"/>
                </a:solidFill>
                <a:ea typeface="SimSun" panose="02010600030101010101" pitchFamily="2" charset="-122"/>
              </a:rPr>
              <a:t> to existing automata.</a:t>
            </a: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Expected workload savings may vary per account </a:t>
            </a:r>
            <a:r>
              <a:rPr lang="en-US" sz="800" kern="0" dirty="0">
                <a:solidFill>
                  <a:srgbClr val="000000"/>
                </a:solidFill>
                <a:ea typeface="SimSun" panose="02010600030101010101" pitchFamily="2" charset="-122"/>
              </a:rPr>
              <a:t>as these may currently be ignored or handled by SysOps.</a:t>
            </a:r>
          </a:p>
          <a:p>
            <a:pPr marL="171450" marR="0" lvl="0" indent="-171450" defTabSz="457200" eaLnBrk="0" fontAlgn="auto" latinLnBrk="0" hangingPunct="0">
              <a:lnSpc>
                <a:spcPct val="100000"/>
              </a:lnSpc>
              <a:spcBef>
                <a:spcPts val="0"/>
              </a:spcBef>
              <a:spcAft>
                <a:spcPts val="0"/>
              </a:spcAft>
              <a:buClr>
                <a:srgbClr val="000000"/>
              </a:buClr>
              <a:buSzPct val="100000"/>
              <a:buFontTx/>
              <a:buChar char="-"/>
              <a:tabLst/>
              <a:defRPr/>
            </a:pPr>
            <a:r>
              <a:rPr kumimoji="0" lang="en-US" sz="800" b="0" i="0" u="none" strike="noStrike" kern="0" cap="none" spc="0" normalizeH="0" baseline="0" noProof="0" dirty="0">
                <a:ln>
                  <a:noFill/>
                </a:ln>
                <a:solidFill>
                  <a:srgbClr val="000000"/>
                </a:solidFill>
                <a:effectLst/>
                <a:uLnTx/>
                <a:uFillTx/>
                <a:ea typeface="SimSun" panose="02010600030101010101" pitchFamily="2" charset="-122"/>
              </a:rPr>
              <a:t>Forwarding these alerts will reduce</a:t>
            </a:r>
            <a:r>
              <a:rPr kumimoji="0" lang="en-US" sz="800" b="0" i="0" u="none" strike="noStrike" kern="0" cap="none" spc="0" normalizeH="0" noProof="0" dirty="0">
                <a:ln>
                  <a:noFill/>
                </a:ln>
                <a:solidFill>
                  <a:srgbClr val="000000"/>
                </a:solidFill>
                <a:effectLst/>
                <a:uLnTx/>
                <a:uFillTx/>
                <a:ea typeface="SimSun" panose="02010600030101010101" pitchFamily="2" charset="-122"/>
              </a:rPr>
              <a:t> SysOps work and may prevent issues from happening on the system reported by WARNING alerts.</a:t>
            </a:r>
            <a:endParaRPr kumimoji="0" lang="en-US" sz="8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57" name="Text Box 10"/>
          <p:cNvSpPr txBox="1">
            <a:spLocks noChangeArrowheads="1"/>
          </p:cNvSpPr>
          <p:nvPr/>
        </p:nvSpPr>
        <p:spPr bwMode="auto">
          <a:xfrm>
            <a:off x="130983" y="5619869"/>
            <a:ext cx="2764617" cy="830997"/>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algn="ctr" defTabSz="914400">
              <a:lnSpc>
                <a:spcPct val="100000"/>
              </a:lnSpc>
              <a:spcAft>
                <a:spcPct val="0"/>
              </a:spcAft>
              <a:buClrTx/>
              <a:buSzTx/>
              <a:buFontTx/>
              <a:buNone/>
            </a:pPr>
            <a:r>
              <a:rPr lang="en-US" altLang="en-US" sz="1200" dirty="0">
                <a:ea typeface="MS PGothic" panose="020B0600070205080204" pitchFamily="34" charset="-128"/>
                <a:cs typeface="Arial" panose="020B0604020202020204" pitchFamily="34" charset="0"/>
              </a:rPr>
              <a:t>Delivery Analysts (DA) needs to focus on these numbers (especially the one in green) to identify additional yield opportunity in the account.</a:t>
            </a:r>
          </a:p>
        </p:txBody>
      </p:sp>
      <p:sp>
        <p:nvSpPr>
          <p:cNvPr id="58" name="Rectangular Callout 11"/>
          <p:cNvSpPr/>
          <p:nvPr/>
        </p:nvSpPr>
        <p:spPr bwMode="auto">
          <a:xfrm>
            <a:off x="371195" y="4528322"/>
            <a:ext cx="2524405" cy="948911"/>
          </a:xfrm>
          <a:prstGeom prst="wedgeRectCallout">
            <a:avLst>
              <a:gd name="adj1" fmla="val 79334"/>
              <a:gd name="adj2" fmla="val -57872"/>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Distributed/MF to ensure that all actionable events are auto-tickets, </a:t>
            </a:r>
            <a:r>
              <a:rPr lang="en-US" sz="1000" kern="0" dirty="0" err="1">
                <a:solidFill>
                  <a:srgbClr val="000000"/>
                </a:solidFill>
                <a:ea typeface="SimSun" panose="02010600030101010101" pitchFamily="2" charset="-122"/>
              </a:rPr>
              <a:t>ticketable</a:t>
            </a:r>
            <a:r>
              <a:rPr lang="en-US" sz="1000" kern="0" dirty="0">
                <a:solidFill>
                  <a:srgbClr val="000000"/>
                </a:solidFill>
                <a:ea typeface="SimSun" panose="02010600030101010101" pitchFamily="2" charset="-122"/>
              </a:rPr>
              <a:t> events are sent to </a:t>
            </a:r>
            <a:r>
              <a:rPr lang="en-US" sz="1000" kern="0" dirty="0" err="1">
                <a:solidFill>
                  <a:srgbClr val="000000"/>
                </a:solidFill>
                <a:ea typeface="SimSun" panose="02010600030101010101" pitchFamily="2" charset="-122"/>
              </a:rPr>
              <a:t>IPcenter</a:t>
            </a:r>
            <a:r>
              <a:rPr lang="en-US" sz="1000" kern="0" dirty="0">
                <a:solidFill>
                  <a:srgbClr val="000000"/>
                </a:solidFill>
                <a:ea typeface="SimSun" panose="02010600030101010101" pitchFamily="2" charset="-122"/>
              </a:rPr>
              <a:t>. And that </a:t>
            </a:r>
            <a:r>
              <a:rPr lang="en-US" sz="1000" kern="0" dirty="0" err="1">
                <a:solidFill>
                  <a:srgbClr val="000000"/>
                </a:solidFill>
                <a:ea typeface="SimSun" panose="02010600030101010101" pitchFamily="2" charset="-122"/>
              </a:rPr>
              <a:t>IPcenter</a:t>
            </a:r>
            <a:r>
              <a:rPr lang="en-US" sz="1000" kern="0" dirty="0">
                <a:solidFill>
                  <a:srgbClr val="000000"/>
                </a:solidFill>
                <a:ea typeface="SimSun" panose="02010600030101010101" pitchFamily="2" charset="-122"/>
              </a:rPr>
              <a:t> is setup to run available automation.</a:t>
            </a:r>
          </a:p>
          <a:p>
            <a:pPr marR="0" lvl="0" defTabSz="457200" eaLnBrk="0" fontAlgn="auto" latinLnBrk="0" hangingPunct="0">
              <a:lnSpc>
                <a:spcPct val="100000"/>
              </a:lnSpc>
              <a:spcBef>
                <a:spcPts val="0"/>
              </a:spcBef>
              <a:spcAft>
                <a:spcPts val="0"/>
              </a:spcAft>
              <a:buClr>
                <a:srgbClr val="000000"/>
              </a:buClr>
              <a:buSzPct val="100000"/>
              <a:tabLst/>
              <a:defRPr/>
            </a:pPr>
            <a:r>
              <a:rPr kumimoji="0" lang="en-US" sz="1000" b="0" i="0" u="none" strike="noStrike" kern="0" cap="none" spc="0" normalizeH="0" baseline="0" noProof="0" dirty="0">
                <a:ln>
                  <a:noFill/>
                </a:ln>
                <a:solidFill>
                  <a:srgbClr val="000000"/>
                </a:solidFill>
                <a:effectLst/>
                <a:uLnTx/>
                <a:uFillTx/>
                <a:ea typeface="SimSun" panose="02010600030101010101" pitchFamily="2" charset="-122"/>
              </a:rPr>
              <a:t>For this they may need to work together with CSI and SMI teams.</a:t>
            </a:r>
          </a:p>
        </p:txBody>
      </p:sp>
    </p:spTree>
    <p:extLst>
      <p:ext uri="{BB962C8B-B14F-4D97-AF65-F5344CB8AC3E}">
        <p14:creationId xmlns:p14="http://schemas.microsoft.com/office/powerpoint/2010/main" val="1291869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1128890" y="1774109"/>
            <a:ext cx="6878454" cy="4538136"/>
          </a:xfrm>
          <a:prstGeom prst="rect">
            <a:avLst/>
          </a:prstGeom>
        </p:spPr>
      </p:pic>
      <p:pic>
        <p:nvPicPr>
          <p:cNvPr id="24" name="Picture 23"/>
          <p:cNvPicPr>
            <a:picLocks noChangeAspect="1"/>
          </p:cNvPicPr>
          <p:nvPr/>
        </p:nvPicPr>
        <p:blipFill>
          <a:blip r:embed="rId3"/>
          <a:stretch>
            <a:fillRect/>
          </a:stretch>
        </p:blipFill>
        <p:spPr>
          <a:xfrm>
            <a:off x="7991128" y="641001"/>
            <a:ext cx="1043462" cy="744524"/>
          </a:xfrm>
          <a:prstGeom prst="rect">
            <a:avLst/>
          </a:prstGeom>
        </p:spPr>
      </p:pic>
      <p:sp>
        <p:nvSpPr>
          <p:cNvPr id="2" name="Content Placeholder 1"/>
          <p:cNvSpPr>
            <a:spLocks noGrp="1"/>
          </p:cNvSpPr>
          <p:nvPr>
            <p:ph idx="1"/>
          </p:nvPr>
        </p:nvSpPr>
        <p:spPr/>
        <p:txBody>
          <a:bodyPr/>
          <a:lstStyle/>
          <a:p>
            <a:pPr algn="l"/>
            <a:r>
              <a:rPr lang="en-US" sz="1600" b="1" kern="0" dirty="0">
                <a:solidFill>
                  <a:srgbClr val="00649D"/>
                </a:solidFill>
              </a:rPr>
              <a:t>Automated Resolution - </a:t>
            </a:r>
            <a:r>
              <a:rPr lang="en-US" sz="1600" b="1" kern="0" dirty="0" err="1">
                <a:solidFill>
                  <a:srgbClr val="00649D"/>
                </a:solidFill>
              </a:rPr>
              <a:t>IpCenter</a:t>
            </a:r>
            <a:r>
              <a:rPr lang="en-US" sz="1600" b="1" kern="0" dirty="0">
                <a:solidFill>
                  <a:srgbClr val="00649D"/>
                </a:solidFill>
              </a:rPr>
              <a:t> Automata Escalation analysis</a:t>
            </a:r>
            <a:br>
              <a:rPr lang="en-US" sz="1600" b="1" kern="0" dirty="0">
                <a:solidFill>
                  <a:srgbClr val="00649D"/>
                </a:solidFill>
              </a:rPr>
            </a:br>
            <a:r>
              <a:rPr lang="en-US" sz="1600" b="1" kern="0" dirty="0">
                <a:solidFill>
                  <a:srgbClr val="00649D"/>
                </a:solidFill>
              </a:rPr>
              <a:t>Level 1 – Drill Down</a:t>
            </a:r>
          </a:p>
        </p:txBody>
      </p:sp>
      <p:sp>
        <p:nvSpPr>
          <p:cNvPr id="3" name="Date Placeholder 2"/>
          <p:cNvSpPr>
            <a:spLocks noGrp="1"/>
          </p:cNvSpPr>
          <p:nvPr>
            <p:ph type="dt" sz="half" idx="10"/>
          </p:nvPr>
        </p:nvSpPr>
        <p:spPr/>
        <p:txBody>
          <a:bodyPr/>
          <a:lstStyle/>
          <a:p>
            <a:r>
              <a:rPr lang="en-US" dirty="0"/>
              <a:t>© 2017 IBM Corporation</a:t>
            </a:r>
          </a:p>
        </p:txBody>
      </p:sp>
      <p:sp>
        <p:nvSpPr>
          <p:cNvPr id="4" name="Footer Placeholder 3"/>
          <p:cNvSpPr>
            <a:spLocks noGrp="1"/>
          </p:cNvSpPr>
          <p:nvPr>
            <p:ph type="ftr" sz="quarter" idx="11"/>
          </p:nvPr>
        </p:nvSpPr>
        <p:spPr/>
        <p:txBody>
          <a:bodyPr/>
          <a:lstStyle/>
          <a:p>
            <a:pPr>
              <a:defRPr/>
            </a:pPr>
            <a:r>
              <a:rPr lang="en-US" dirty="0"/>
              <a:t>IBM Confidential</a:t>
            </a:r>
          </a:p>
        </p:txBody>
      </p:sp>
      <p:sp>
        <p:nvSpPr>
          <p:cNvPr id="5" name="Slide Number Placeholder 4"/>
          <p:cNvSpPr>
            <a:spLocks noGrp="1"/>
          </p:cNvSpPr>
          <p:nvPr>
            <p:ph type="sldNum" sz="quarter" idx="12"/>
          </p:nvPr>
        </p:nvSpPr>
        <p:spPr/>
        <p:txBody>
          <a:bodyPr/>
          <a:lstStyle/>
          <a:p>
            <a:fld id="{BF461817-53A3-40FE-A502-FA668245F5D9}" type="slidenum">
              <a:rPr lang="en-US" smtClean="0"/>
              <a:pPr/>
              <a:t>16</a:t>
            </a:fld>
            <a:endParaRPr lang="en-US" dirty="0"/>
          </a:p>
        </p:txBody>
      </p:sp>
      <p:sp>
        <p:nvSpPr>
          <p:cNvPr id="15" name="Content Placeholder 2"/>
          <p:cNvSpPr txBox="1">
            <a:spLocks/>
          </p:cNvSpPr>
          <p:nvPr/>
        </p:nvSpPr>
        <p:spPr bwMode="auto">
          <a:xfrm>
            <a:off x="12564" y="1395809"/>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lgn="ctr">
              <a:spcBef>
                <a:spcPts val="2125"/>
              </a:spcBef>
              <a:spcAft>
                <a:spcPts val="563"/>
              </a:spcAft>
              <a:buNone/>
            </a:pPr>
            <a:r>
              <a:rPr lang="en-GB" sz="1200" i="1" dirty="0">
                <a:latin typeface="+mj-lt"/>
              </a:rPr>
              <a:t>This reports shows a detailed view which situations (</a:t>
            </a:r>
            <a:r>
              <a:rPr lang="en-GB" sz="1200" i="1" dirty="0" err="1">
                <a:latin typeface="+mj-lt"/>
              </a:rPr>
              <a:t>AlertKey</a:t>
            </a:r>
            <a:r>
              <a:rPr lang="en-GB" sz="1200" i="1" dirty="0">
                <a:latin typeface="+mj-lt"/>
              </a:rPr>
              <a:t>) match specific automations. The account team (DA) uses this report to further drill down in the events/tickets involved. Work with the CSI team to get these type of events/tickets automatically resolved by reviewing/approving SOPs and updating the </a:t>
            </a:r>
            <a:r>
              <a:rPr lang="en-GB" sz="1200" i="1" dirty="0" err="1">
                <a:latin typeface="+mj-lt"/>
              </a:rPr>
              <a:t>IPcenter</a:t>
            </a:r>
            <a:r>
              <a:rPr lang="en-GB" sz="1200" i="1" dirty="0">
                <a:latin typeface="+mj-lt"/>
              </a:rPr>
              <a:t> matching rules.</a:t>
            </a:r>
          </a:p>
        </p:txBody>
      </p:sp>
      <p:sp>
        <p:nvSpPr>
          <p:cNvPr id="22" name="Rectangular Callout 5"/>
          <p:cNvSpPr/>
          <p:nvPr/>
        </p:nvSpPr>
        <p:spPr bwMode="auto">
          <a:xfrm>
            <a:off x="132227" y="3693274"/>
            <a:ext cx="1477498" cy="761609"/>
          </a:xfrm>
          <a:prstGeom prst="wedgeRectCallout">
            <a:avLst>
              <a:gd name="adj1" fmla="val 42317"/>
              <a:gd name="adj2" fmla="val -68264"/>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defTabSz="457200" fontAlgn="auto">
              <a:spcBef>
                <a:spcPts val="0"/>
              </a:spcBef>
              <a:spcAft>
                <a:spcPts val="0"/>
              </a:spcAft>
              <a:buClr>
                <a:srgbClr val="000000"/>
              </a:buClr>
              <a:buSzPct val="100000"/>
            </a:pPr>
            <a:r>
              <a:rPr lang="en-US" sz="900" kern="0" dirty="0">
                <a:solidFill>
                  <a:srgbClr val="000000"/>
                </a:solidFill>
                <a:ea typeface="SimSun" panose="02010600030101010101" pitchFamily="2" charset="-122"/>
              </a:rPr>
              <a:t>There is a large percentage of tickets sent to IPcenter that currently are escalated but for which there could be automations available.</a:t>
            </a:r>
          </a:p>
        </p:txBody>
      </p:sp>
      <p:sp>
        <p:nvSpPr>
          <p:cNvPr id="25" name="TextBox 2"/>
          <p:cNvSpPr txBox="1">
            <a:spLocks noChangeArrowheads="1"/>
          </p:cNvSpPr>
          <p:nvPr/>
        </p:nvSpPr>
        <p:spPr bwMode="auto">
          <a:xfrm>
            <a:off x="-6164" y="6329872"/>
            <a:ext cx="612121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88900" indent="-88900" defTabSz="457200" eaLnBrk="0" hangingPunct="0">
              <a:tabLst>
                <a:tab pos="88900" algn="l"/>
              </a:tabLst>
            </a:pPr>
            <a:r>
              <a:rPr lang="en-US" altLang="en-US" sz="800" i="1" dirty="0"/>
              <a:t>* 	Similar reports are available for </a:t>
            </a:r>
            <a:r>
              <a:rPr lang="en-US" sz="800" i="1" dirty="0"/>
              <a:t>IPC system ticketed events not flowing to IPcenter and non-ticketed events not flowing to IPcenter</a:t>
            </a:r>
            <a:endParaRPr lang="en-US" altLang="en-US" sz="800" i="1" dirty="0">
              <a:solidFill>
                <a:srgbClr val="000000"/>
              </a:solidFill>
              <a:ea typeface="SimSun" panose="02010600030101010101" pitchFamily="2" charset="-122"/>
            </a:endParaRPr>
          </a:p>
        </p:txBody>
      </p:sp>
      <p:sp>
        <p:nvSpPr>
          <p:cNvPr id="27" name="Rectangle 26"/>
          <p:cNvSpPr/>
          <p:nvPr/>
        </p:nvSpPr>
        <p:spPr>
          <a:xfrm>
            <a:off x="4256365" y="2579112"/>
            <a:ext cx="3734763" cy="375076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ular Callout 7"/>
          <p:cNvSpPr/>
          <p:nvPr/>
        </p:nvSpPr>
        <p:spPr bwMode="auto">
          <a:xfrm>
            <a:off x="5692987" y="3473007"/>
            <a:ext cx="1770677" cy="541285"/>
          </a:xfrm>
          <a:prstGeom prst="wedgeRectCallout">
            <a:avLst>
              <a:gd name="adj1" fmla="val 66597"/>
              <a:gd name="adj2" fmla="val -70449"/>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defTabSz="457200" fontAlgn="auto">
              <a:spcBef>
                <a:spcPts val="0"/>
              </a:spcBef>
              <a:spcAft>
                <a:spcPts val="0"/>
              </a:spcAft>
              <a:buClr>
                <a:srgbClr val="000000"/>
              </a:buClr>
              <a:buSzPct val="100000"/>
            </a:pPr>
            <a:r>
              <a:rPr lang="en-US" sz="1000" kern="0" dirty="0">
                <a:solidFill>
                  <a:srgbClr val="000000"/>
                </a:solidFill>
                <a:ea typeface="SimSun" panose="02010600030101010101" pitchFamily="2" charset="-122"/>
              </a:rPr>
              <a:t>Clicking on a number provides detailed information for actual events/tickets involved.</a:t>
            </a:r>
          </a:p>
        </p:txBody>
      </p:sp>
      <p:sp>
        <p:nvSpPr>
          <p:cNvPr id="26" name="Text Box 10"/>
          <p:cNvSpPr txBox="1">
            <a:spLocks noChangeArrowheads="1"/>
          </p:cNvSpPr>
          <p:nvPr/>
        </p:nvSpPr>
        <p:spPr bwMode="auto">
          <a:xfrm>
            <a:off x="6578326" y="5464718"/>
            <a:ext cx="2425681" cy="830997"/>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algn="ctr" defTabSz="914400">
              <a:lnSpc>
                <a:spcPct val="100000"/>
              </a:lnSpc>
              <a:spcAft>
                <a:spcPct val="0"/>
              </a:spcAft>
              <a:buClrTx/>
              <a:buSzTx/>
              <a:buFontTx/>
              <a:buNone/>
            </a:pPr>
            <a:r>
              <a:rPr lang="en-US" altLang="en-US" sz="1200" dirty="0">
                <a:ea typeface="MS PGothic" panose="020B0600070205080204" pitchFamily="34" charset="-128"/>
                <a:cs typeface="Arial" panose="020B0604020202020204" pitchFamily="34" charset="0"/>
              </a:rPr>
              <a:t>Delivery Analysts (DA) uses this detail to identify the largest additional yield opportunity in the account.</a:t>
            </a:r>
          </a:p>
        </p:txBody>
      </p:sp>
      <p:sp>
        <p:nvSpPr>
          <p:cNvPr id="29" name="Rectangle 28"/>
          <p:cNvSpPr/>
          <p:nvPr/>
        </p:nvSpPr>
        <p:spPr>
          <a:xfrm>
            <a:off x="3781424" y="2163285"/>
            <a:ext cx="2259567" cy="1798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ular Callout 9"/>
          <p:cNvSpPr/>
          <p:nvPr/>
        </p:nvSpPr>
        <p:spPr bwMode="auto">
          <a:xfrm>
            <a:off x="1140542" y="2166431"/>
            <a:ext cx="1333796" cy="253819"/>
          </a:xfrm>
          <a:prstGeom prst="wedgeRectCallout">
            <a:avLst>
              <a:gd name="adj1" fmla="val 81602"/>
              <a:gd name="adj2" fmla="val 12153"/>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defTabSz="457200" eaLnBrk="0" fontAlgn="auto" hangingPunct="0">
              <a:spcBef>
                <a:spcPts val="0"/>
              </a:spcBef>
              <a:spcAft>
                <a:spcPts val="0"/>
              </a:spcAft>
              <a:buClr>
                <a:srgbClr val="000000"/>
              </a:buClr>
              <a:buSzPct val="100000"/>
            </a:pPr>
            <a:r>
              <a:rPr lang="en-US" sz="1000" kern="0" dirty="0">
                <a:solidFill>
                  <a:srgbClr val="000000"/>
                </a:solidFill>
                <a:ea typeface="SimSun" panose="02010600030101010101" pitchFamily="2" charset="-122"/>
              </a:rPr>
              <a:t>Date range selection..</a:t>
            </a:r>
          </a:p>
        </p:txBody>
      </p:sp>
      <p:sp>
        <p:nvSpPr>
          <p:cNvPr id="21" name="Rectangular Callout 4"/>
          <p:cNvSpPr/>
          <p:nvPr/>
        </p:nvSpPr>
        <p:spPr bwMode="auto">
          <a:xfrm>
            <a:off x="7068238" y="1854762"/>
            <a:ext cx="1935769" cy="724349"/>
          </a:xfrm>
          <a:prstGeom prst="wedgeRectCallout">
            <a:avLst>
              <a:gd name="adj1" fmla="val -71613"/>
              <a:gd name="adj2" fmla="val 5632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defTabSz="457200" fontAlgn="auto">
              <a:spcBef>
                <a:spcPts val="0"/>
              </a:spcBef>
              <a:spcAft>
                <a:spcPts val="0"/>
              </a:spcAft>
              <a:buClr>
                <a:srgbClr val="000000"/>
              </a:buClr>
              <a:buSzPct val="100000"/>
            </a:pPr>
            <a:r>
              <a:rPr lang="en-US" sz="1000" kern="0" dirty="0">
                <a:solidFill>
                  <a:srgbClr val="000000"/>
                </a:solidFill>
                <a:ea typeface="SimSun" panose="02010600030101010101" pitchFamily="2" charset="-122"/>
              </a:rPr>
              <a:t>Detailed report per </a:t>
            </a:r>
            <a:r>
              <a:rPr lang="en-US" sz="1000" kern="0" dirty="0" err="1">
                <a:solidFill>
                  <a:srgbClr val="000000"/>
                </a:solidFill>
                <a:ea typeface="SimSun" panose="02010600030101010101" pitchFamily="2" charset="-122"/>
              </a:rPr>
              <a:t>AlertKey</a:t>
            </a:r>
            <a:r>
              <a:rPr lang="en-US" sz="1000" kern="0" dirty="0">
                <a:solidFill>
                  <a:srgbClr val="000000"/>
                </a:solidFill>
                <a:ea typeface="SimSun" panose="02010600030101010101" pitchFamily="2" charset="-122"/>
              </a:rPr>
              <a:t> (situation type) matching specific automations available in IPcenter for current or other accounts.</a:t>
            </a:r>
          </a:p>
        </p:txBody>
      </p:sp>
    </p:spTree>
    <p:extLst>
      <p:ext uri="{BB962C8B-B14F-4D97-AF65-F5344CB8AC3E}">
        <p14:creationId xmlns:p14="http://schemas.microsoft.com/office/powerpoint/2010/main" val="20953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GB" sz="2000" b="1" kern="0" dirty="0">
                <a:solidFill>
                  <a:srgbClr val="00649D"/>
                </a:solidFill>
              </a:rPr>
              <a:t>“Learn More” additional information in the CDI Wiki</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17</a:t>
            </a:fld>
            <a:endParaRPr lang="en-US"/>
          </a:p>
        </p:txBody>
      </p:sp>
      <p:graphicFrame>
        <p:nvGraphicFramePr>
          <p:cNvPr id="8" name="Content Placeholder 5">
            <a:extLst>
              <a:ext uri="{FF2B5EF4-FFF2-40B4-BE49-F238E27FC236}">
                <a16:creationId xmlns:a16="http://schemas.microsoft.com/office/drawing/2014/main" xmlns="" id="{DFEE609D-75DF-43EB-B57F-A23CC7B29DE6}"/>
              </a:ext>
            </a:extLst>
          </p:cNvPr>
          <p:cNvGraphicFramePr>
            <a:graphicFrameLocks/>
          </p:cNvGraphicFramePr>
          <p:nvPr>
            <p:extLst/>
          </p:nvPr>
        </p:nvGraphicFramePr>
        <p:xfrm>
          <a:off x="107696" y="1324474"/>
          <a:ext cx="8928606" cy="4998720"/>
        </p:xfrm>
        <a:graphic>
          <a:graphicData uri="http://schemas.openxmlformats.org/drawingml/2006/table">
            <a:tbl>
              <a:tblPr firstRow="1" bandRow="1">
                <a:tableStyleId>{5C22544A-7EE6-4342-B048-85BDC9FD1C3A}</a:tableStyleId>
              </a:tblPr>
              <a:tblGrid>
                <a:gridCol w="2238246">
                  <a:extLst>
                    <a:ext uri="{9D8B030D-6E8A-4147-A177-3AD203B41FA5}">
                      <a16:colId xmlns:a16="http://schemas.microsoft.com/office/drawing/2014/main" xmlns="" val="20000"/>
                    </a:ext>
                  </a:extLst>
                </a:gridCol>
                <a:gridCol w="6690360">
                  <a:extLst>
                    <a:ext uri="{9D8B030D-6E8A-4147-A177-3AD203B41FA5}">
                      <a16:colId xmlns:a16="http://schemas.microsoft.com/office/drawing/2014/main" xmlns="" val="20001"/>
                    </a:ext>
                  </a:extLst>
                </a:gridCol>
              </a:tblGrid>
              <a:tr h="243840">
                <a:tc>
                  <a:txBody>
                    <a:bodyPr/>
                    <a:lstStyle/>
                    <a:p>
                      <a:r>
                        <a:rPr lang="en-US" sz="1000" b="1" dirty="0"/>
                        <a:t>Area</a:t>
                      </a:r>
                    </a:p>
                  </a:txBody>
                  <a:tcPr/>
                </a:tc>
                <a:tc>
                  <a:txBody>
                    <a:bodyPr/>
                    <a:lstStyle/>
                    <a:p>
                      <a:r>
                        <a:rPr lang="en-US" sz="1000" b="1" dirty="0"/>
                        <a:t>Description</a:t>
                      </a:r>
                    </a:p>
                  </a:txBody>
                  <a:tcPr/>
                </a:tc>
                <a:extLst>
                  <a:ext uri="{0D108BD9-81ED-4DB2-BD59-A6C34878D82A}">
                    <a16:rowId xmlns:a16="http://schemas.microsoft.com/office/drawing/2014/main" xmlns="" val="10000"/>
                  </a:ext>
                </a:extLst>
              </a:tr>
              <a:tr h="522543">
                <a:tc>
                  <a:txBody>
                    <a:bodyPr/>
                    <a:lstStyle/>
                    <a:p>
                      <a:r>
                        <a:rPr lang="en-US" sz="1000" dirty="0"/>
                        <a:t>Access Management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You will find details </a:t>
                      </a:r>
                      <a:r>
                        <a:rPr lang="en-US" sz="1000" baseline="0" dirty="0">
                          <a:hlinkClick r:id="rId2"/>
                        </a:rPr>
                        <a:t>here</a:t>
                      </a:r>
                      <a:endParaRPr lang="en-US" sz="10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aseline="0" dirty="0"/>
                        <a:t>Or: </a:t>
                      </a:r>
                      <a:r>
                        <a:rPr lang="en-US" sz="1000" dirty="0">
                          <a:hlinkClick r:id="rId2"/>
                        </a:rPr>
                        <a:t>https://w3-connections.ibm.com/wikis/home?lang=en-us#!/wiki/W792382fe62dd_4a4f_823c_93d42daa2978/page/GTS-CDI%20Requesting%20User%20Access</a:t>
                      </a:r>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NB: You will need approval from your Functional manager</a:t>
                      </a:r>
                    </a:p>
                  </a:txBody>
                  <a:tcPr/>
                </a:tc>
                <a:extLst>
                  <a:ext uri="{0D108BD9-81ED-4DB2-BD59-A6C34878D82A}">
                    <a16:rowId xmlns:a16="http://schemas.microsoft.com/office/drawing/2014/main" xmlns="" val="10001"/>
                  </a:ext>
                </a:extLst>
              </a:tr>
              <a:tr h="40894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CDI Europe instance Production link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kern="1200" baseline="0" dirty="0"/>
                        <a:t>This is the link to be used: </a:t>
                      </a:r>
                      <a:r>
                        <a:rPr lang="en-US" sz="1000" u="none" strike="noStrike" kern="1200" baseline="0" dirty="0">
                          <a:hlinkClick r:id="rId3"/>
                        </a:rPr>
                        <a:t>http://gtssdi-eur-prod.w3cloud.ibm.com/sdi/cgi-bin/cognos.cgi </a:t>
                      </a:r>
                      <a:endParaRPr lang="en-US" sz="1000" u="none" strike="noStrike" kern="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u="none" strike="noStrike" kern="1200" baseline="0" dirty="0"/>
                        <a:t>This is the direct IP address URL for EMEA Prod (this may be used if there is DNS issue): </a:t>
                      </a:r>
                      <a:r>
                        <a:rPr lang="en-US" sz="1000" u="sng" strike="noStrike" kern="1200" baseline="0" dirty="0">
                          <a:hlinkClick r:id="rId4"/>
                        </a:rPr>
                        <a:t>http://146.89.187.80/sdi/cgi-bin/cognos.cgi</a:t>
                      </a:r>
                      <a:r>
                        <a:rPr lang="en-US" sz="1000" u="none" strike="noStrike" kern="1200" baseline="0" dirty="0">
                          <a:hlinkClick r:id="rId4"/>
                        </a:rPr>
                        <a:t>   </a:t>
                      </a:r>
                      <a:endParaRPr lang="en-US" sz="1000" b="0" i="0" u="none" strike="noStrike" kern="1200" baseline="0" dirty="0">
                        <a:solidFill>
                          <a:schemeClr val="dk1"/>
                        </a:solidFill>
                        <a:latin typeface="+mn-lt"/>
                        <a:ea typeface="+mn-ea"/>
                        <a:cs typeface="+mn-cs"/>
                        <a:hlinkClick r:id="rId4"/>
                      </a:endParaRPr>
                    </a:p>
                  </a:txBody>
                  <a:tcPr/>
                </a:tc>
                <a:extLst>
                  <a:ext uri="{0D108BD9-81ED-4DB2-BD59-A6C34878D82A}">
                    <a16:rowId xmlns:a16="http://schemas.microsoft.com/office/drawing/2014/main" xmlns="" val="10002"/>
                  </a:ext>
                </a:extLst>
              </a:tr>
              <a:tr h="408947">
                <a:tc>
                  <a:txBody>
                    <a:bodyPr/>
                    <a:lstStyle/>
                    <a:p>
                      <a:r>
                        <a:rPr lang="en-US" sz="1000" strike="noStrike" baseline="0" dirty="0"/>
                        <a:t>Navigation Instructions</a:t>
                      </a:r>
                    </a:p>
                  </a:txBody>
                  <a:tcPr/>
                </a:tc>
                <a:tc>
                  <a:txBody>
                    <a:bodyPr/>
                    <a:lstStyle/>
                    <a:p>
                      <a:r>
                        <a:rPr lang="en-US" sz="1000" strike="noStrike" baseline="0" dirty="0"/>
                        <a:t>You will find instructions on how to navigate on the website </a:t>
                      </a:r>
                      <a:r>
                        <a:rPr lang="en-US" sz="1000" strike="noStrike" baseline="0" dirty="0">
                          <a:hlinkClick r:id="rId5"/>
                        </a:rPr>
                        <a:t>here</a:t>
                      </a:r>
                      <a:endParaRPr lang="en-US" sz="1000" strike="noStrike" baseline="0" dirty="0"/>
                    </a:p>
                    <a:p>
                      <a:r>
                        <a:rPr lang="en-US" sz="1000" strike="noStrike" baseline="0" dirty="0"/>
                        <a:t>Or</a:t>
                      </a:r>
                      <a:r>
                        <a:rPr lang="en-US" sz="1000" strike="noStrike" baseline="0" dirty="0">
                          <a:solidFill>
                            <a:schemeClr val="accent1"/>
                          </a:solidFill>
                        </a:rPr>
                        <a:t>: </a:t>
                      </a:r>
                      <a:r>
                        <a:rPr lang="en-US" sz="1000" strike="noStrike" baseline="0" dirty="0">
                          <a:solidFill>
                            <a:schemeClr val="accent1">
                              <a:lumMod val="75000"/>
                            </a:schemeClr>
                          </a:solidFill>
                          <a:hlinkClick r:id="rId5"/>
                        </a:rPr>
                        <a:t>https://w3-connections.ibm.com/wikis/home?lang=en-us#!/wiki/W792382fe62dd_4a4f_823c_93d42daa2978/page/CDI%20Navigation%20Overview</a:t>
                      </a:r>
                      <a:endParaRPr lang="en-US" sz="1000" strike="noStrike" baseline="0" dirty="0">
                        <a:solidFill>
                          <a:schemeClr val="accent1">
                            <a:lumMod val="75000"/>
                          </a:schemeClr>
                        </a:solidFill>
                      </a:endParaRPr>
                    </a:p>
                  </a:txBody>
                  <a:tcPr/>
                </a:tc>
                <a:extLst>
                  <a:ext uri="{0D108BD9-81ED-4DB2-BD59-A6C34878D82A}">
                    <a16:rowId xmlns:a16="http://schemas.microsoft.com/office/drawing/2014/main" xmlns="" val="10003"/>
                  </a:ext>
                </a:extLst>
              </a:tr>
              <a:tr h="863332">
                <a:tc>
                  <a:txBody>
                    <a:bodyPr/>
                    <a:lstStyle/>
                    <a:p>
                      <a:r>
                        <a:rPr lang="en-US" sz="1000" dirty="0"/>
                        <a:t>Education on CDI</a:t>
                      </a:r>
                    </a:p>
                  </a:txBody>
                  <a:tcPr/>
                </a:tc>
                <a:tc>
                  <a:txBody>
                    <a:bodyPr/>
                    <a:lstStyle/>
                    <a:p>
                      <a:r>
                        <a:rPr lang="en-US" sz="1000" dirty="0"/>
                        <a:t>You will find useful materials</a:t>
                      </a:r>
                      <a:r>
                        <a:rPr lang="en-US" sz="1000" baseline="0" dirty="0"/>
                        <a:t> on</a:t>
                      </a:r>
                      <a:r>
                        <a:rPr lang="en-US" sz="1000" dirty="0"/>
                        <a:t> Metric KPI description &amp; videos, and the CDI</a:t>
                      </a:r>
                      <a:r>
                        <a:rPr lang="en-US" sz="1000" baseline="0" dirty="0"/>
                        <a:t> </a:t>
                      </a:r>
                      <a:r>
                        <a:rPr lang="en-US" sz="1000" dirty="0"/>
                        <a:t>Roadmap </a:t>
                      </a:r>
                      <a:r>
                        <a:rPr lang="en-US" sz="1000" dirty="0">
                          <a:hlinkClick r:id="rId6"/>
                        </a:rPr>
                        <a:t>here </a:t>
                      </a:r>
                      <a:endParaRPr lang="en-US" sz="1000" dirty="0"/>
                    </a:p>
                    <a:p>
                      <a:r>
                        <a:rPr lang="en-US" sz="1000" dirty="0"/>
                        <a:t>Education: </a:t>
                      </a:r>
                      <a:r>
                        <a:rPr lang="en-US" sz="1000" dirty="0">
                          <a:hlinkClick r:id="rId6"/>
                        </a:rPr>
                        <a:t>https://w3-connections.ibm.com/wikis/home?lang=en-us#!/wiki/W792382fe62dd_4a4f_823c_93d42daa2978/page/Education%20Materials</a:t>
                      </a:r>
                      <a:endParaRPr lang="en-US" sz="1000" dirty="0"/>
                    </a:p>
                    <a:p>
                      <a:r>
                        <a:rPr lang="en-US" sz="1000" dirty="0"/>
                        <a:t>Metric/ KPI description:</a:t>
                      </a:r>
                      <a:r>
                        <a:rPr lang="en-US" sz="1000" baseline="0" dirty="0"/>
                        <a:t> </a:t>
                      </a:r>
                      <a:r>
                        <a:rPr lang="en-US" sz="1000" dirty="0">
                          <a:hlinkClick r:id="rId7"/>
                        </a:rPr>
                        <a:t>https://w3-connections.ibm.com/wikis/home?lang=en-us#!/wiki/W792382fe62dd_4a4f_823c_93d42daa2978/page/CDI%20Metric%20KPI%20Descriptions</a:t>
                      </a:r>
                      <a:endParaRPr lang="en-US" sz="1000" dirty="0"/>
                    </a:p>
                    <a:p>
                      <a:r>
                        <a:rPr lang="en-US" sz="1000" dirty="0"/>
                        <a:t>Educational</a:t>
                      </a:r>
                      <a:r>
                        <a:rPr lang="en-US" sz="1000" baseline="0" dirty="0"/>
                        <a:t> videos: </a:t>
                      </a:r>
                      <a:r>
                        <a:rPr lang="en-IE" sz="1000" dirty="0">
                          <a:hlinkClick r:id="rId8" tooltip="https://w3-connections.ibm.com/wikis/home?lang=en-us#!/wiki/W792382fe62dd_4a4f_823c_93d42daa2978/page/Introduction%20to%20CDI-%20Video%20Presentation"/>
                        </a:rPr>
                        <a:t>https://w3-connections.ibm.com/wikis/home?lang=en-us#!/wiki/W792382fe62dd_4a4f_823c_93d42daa2978/page/Introduction%20to%20CDI%20-%20Video%20Presentation</a:t>
                      </a:r>
                      <a:endParaRPr lang="en-US" sz="1000" dirty="0"/>
                    </a:p>
                  </a:txBody>
                  <a:tcPr/>
                </a:tc>
                <a:extLst>
                  <a:ext uri="{0D108BD9-81ED-4DB2-BD59-A6C34878D82A}">
                    <a16:rowId xmlns:a16="http://schemas.microsoft.com/office/drawing/2014/main" xmlns="" val="10004"/>
                  </a:ext>
                </a:extLst>
              </a:tr>
              <a:tr h="408947">
                <a:tc>
                  <a:txBody>
                    <a:bodyPr/>
                    <a:lstStyle/>
                    <a:p>
                      <a:r>
                        <a:rPr lang="en-US" sz="1000" dirty="0"/>
                        <a:t>Known Issues</a:t>
                      </a:r>
                    </a:p>
                  </a:txBody>
                  <a:tcPr/>
                </a:tc>
                <a:tc>
                  <a:txBody>
                    <a:bodyPr/>
                    <a:lstStyle/>
                    <a:p>
                      <a:r>
                        <a:rPr lang="en-US" sz="1000" dirty="0"/>
                        <a:t>You will</a:t>
                      </a:r>
                      <a:r>
                        <a:rPr lang="en-US" sz="1000" baseline="0" dirty="0"/>
                        <a:t> find information on known issues </a:t>
                      </a:r>
                      <a:r>
                        <a:rPr lang="en-US" sz="1000" baseline="0" dirty="0">
                          <a:hlinkClick r:id="rId9"/>
                        </a:rPr>
                        <a:t>here</a:t>
                      </a:r>
                      <a:endParaRPr lang="en-US" sz="1000" kern="1200" dirty="0">
                        <a:hlinkClick r:id="rId10"/>
                      </a:endParaRPr>
                    </a:p>
                    <a:p>
                      <a:r>
                        <a:rPr lang="en-US" sz="1000" dirty="0"/>
                        <a:t>Or:</a:t>
                      </a:r>
                      <a:r>
                        <a:rPr lang="en-US" sz="1000" baseline="0" dirty="0"/>
                        <a:t> </a:t>
                      </a:r>
                      <a:r>
                        <a:rPr lang="en-US" sz="1000" baseline="0" dirty="0">
                          <a:hlinkClick r:id="rId9"/>
                        </a:rPr>
                        <a:t>https://w3-connections.ibm.com/wikis/home?lang=en-us#!/wiki/W792382fe62dd_4a4f_823c_93d42daa2978/page/GTS-CDI%20Known%20Issues</a:t>
                      </a:r>
                      <a:endParaRPr lang="en-US" sz="1000" baseline="0" dirty="0"/>
                    </a:p>
                  </a:txBody>
                  <a:tcPr/>
                </a:tc>
                <a:extLst>
                  <a:ext uri="{0D108BD9-81ED-4DB2-BD59-A6C34878D82A}">
                    <a16:rowId xmlns:a16="http://schemas.microsoft.com/office/drawing/2014/main" xmlns="" val="10005"/>
                  </a:ext>
                </a:extLst>
              </a:tr>
              <a:tr h="408947">
                <a:tc>
                  <a:txBody>
                    <a:bodyPr/>
                    <a:lstStyle/>
                    <a:p>
                      <a:r>
                        <a:rPr lang="en-US" sz="1000" dirty="0"/>
                        <a:t>Report a defect</a:t>
                      </a:r>
                    </a:p>
                  </a:txBody>
                  <a:tcPr/>
                </a:tc>
                <a:tc>
                  <a:txBody>
                    <a:bodyPr/>
                    <a:lstStyle/>
                    <a:p>
                      <a:r>
                        <a:rPr lang="en-US" sz="1000" kern="1200" dirty="0"/>
                        <a:t>You can report a defect</a:t>
                      </a:r>
                      <a:r>
                        <a:rPr lang="en-US" sz="1000" kern="1200" baseline="0" dirty="0"/>
                        <a:t> </a:t>
                      </a:r>
                      <a:r>
                        <a:rPr lang="en-US" sz="1000" dirty="0">
                          <a:hlinkClick r:id="rId11"/>
                        </a:rPr>
                        <a:t>here</a:t>
                      </a:r>
                      <a:endParaRPr lang="en-US" sz="1000" dirty="0"/>
                    </a:p>
                    <a:p>
                      <a:r>
                        <a:rPr lang="en-US" sz="1000" dirty="0"/>
                        <a:t>Or: </a:t>
                      </a:r>
                      <a:r>
                        <a:rPr lang="en-US" sz="1000" dirty="0">
                          <a:hlinkClick r:id="rId11"/>
                        </a:rPr>
                        <a:t>https://w3-connections.ibm.com/wikis/home?lang=en-us#!/wiki/W792382fe62dd_4a4f_823c_93d42daa2978/page/GTS-CDI%20%20-%20Report%20a%20Problem</a:t>
                      </a:r>
                      <a:endParaRPr lang="en-US" sz="1000" dirty="0"/>
                    </a:p>
                  </a:txBody>
                  <a:tcPr/>
                </a:tc>
                <a:extLst>
                  <a:ext uri="{0D108BD9-81ED-4DB2-BD59-A6C34878D82A}">
                    <a16:rowId xmlns:a16="http://schemas.microsoft.com/office/drawing/2014/main" xmlns="" val="10006"/>
                  </a:ext>
                </a:extLst>
              </a:tr>
              <a:tr h="543914">
                <a:tc>
                  <a:txBody>
                    <a:bodyPr/>
                    <a:lstStyle/>
                    <a:p>
                      <a:r>
                        <a:rPr lang="en-US" sz="1000" dirty="0"/>
                        <a:t>Ideation blog for feedbacks</a:t>
                      </a:r>
                    </a:p>
                  </a:txBody>
                  <a:tcPr/>
                </a:tc>
                <a:tc>
                  <a:txBody>
                    <a:bodyPr/>
                    <a:lstStyle/>
                    <a:p>
                      <a:r>
                        <a:rPr lang="en-US" sz="1000" kern="1200" baseline="0" dirty="0"/>
                        <a:t>You can find the ideation blog </a:t>
                      </a:r>
                      <a:r>
                        <a:rPr lang="en-US" sz="1000" kern="1200" baseline="0" dirty="0">
                          <a:hlinkClick r:id="rId12"/>
                        </a:rPr>
                        <a:t>here</a:t>
                      </a:r>
                      <a:endParaRPr lang="en-US" sz="1000" kern="1200" baseline="0" dirty="0"/>
                    </a:p>
                    <a:p>
                      <a:r>
                        <a:rPr lang="en-US" sz="1000" kern="1200" baseline="0" dirty="0"/>
                        <a:t>Or: </a:t>
                      </a:r>
                      <a:r>
                        <a:rPr lang="en-US" sz="1000" kern="1200" baseline="0" dirty="0">
                          <a:hlinkClick r:id="rId12"/>
                        </a:rPr>
                        <a:t>https://w3-connections.ibm.com/communities/service/html/communityoverview?communityUuid=01328406-a6c9-4e77-a0c1-552def94dd74#fullpageWidgetId=W1c2c5be90945_4f64_bacb_7c279d2b5605</a:t>
                      </a:r>
                      <a:endParaRPr lang="en-US" sz="1000" kern="1200" baseline="0" dirty="0"/>
                    </a:p>
                    <a:p>
                      <a:endParaRPr lang="en-US" sz="1000" kern="1200" baseline="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66231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808038" y="2497138"/>
            <a:ext cx="7886700" cy="1001712"/>
          </a:xfrm>
        </p:spPr>
        <p:txBody>
          <a:bodyPr/>
          <a:lstStyle/>
          <a:p>
            <a:pPr eaLnBrk="1" hangingPunct="1"/>
            <a:r>
              <a:rPr lang="en-US" sz="2600" dirty="0"/>
              <a:t>Q&amp;A</a:t>
            </a:r>
          </a:p>
        </p:txBody>
      </p:sp>
      <p:sp>
        <p:nvSpPr>
          <p:cNvPr id="3" name="Footer Placeholder 2"/>
          <p:cNvSpPr>
            <a:spLocks noGrp="1"/>
          </p:cNvSpPr>
          <p:nvPr>
            <p:ph type="ftr" sz="quarter" idx="10"/>
          </p:nvPr>
        </p:nvSpPr>
        <p:spPr/>
        <p:txBody>
          <a:bodyPr/>
          <a:lstStyle/>
          <a:p>
            <a:pPr>
              <a:defRPr/>
            </a:pPr>
            <a:r>
              <a:rPr lang="en-US"/>
              <a:t>IBM Confidential</a:t>
            </a:r>
            <a:endParaRPr lang="en-US" dirty="0"/>
          </a:p>
        </p:txBody>
      </p:sp>
    </p:spTree>
    <p:extLst>
      <p:ext uri="{BB962C8B-B14F-4D97-AF65-F5344CB8AC3E}">
        <p14:creationId xmlns:p14="http://schemas.microsoft.com/office/powerpoint/2010/main" val="357136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US" sz="2000" b="1" kern="0" dirty="0">
                <a:solidFill>
                  <a:srgbClr val="00649D"/>
                </a:solidFill>
              </a:rPr>
              <a:t>What is Cognitive Delivery Insights?</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2</a:t>
            </a:fld>
            <a:endParaRPr lang="en-US"/>
          </a:p>
        </p:txBody>
      </p:sp>
      <p:pic>
        <p:nvPicPr>
          <p:cNvPr id="9" name="Picture 8"/>
          <p:cNvPicPr>
            <a:picLocks noChangeAspect="1"/>
          </p:cNvPicPr>
          <p:nvPr/>
        </p:nvPicPr>
        <p:blipFill>
          <a:blip r:embed="rId2"/>
          <a:stretch>
            <a:fillRect/>
          </a:stretch>
        </p:blipFill>
        <p:spPr>
          <a:xfrm>
            <a:off x="602453" y="2780511"/>
            <a:ext cx="7359971" cy="3489986"/>
          </a:xfrm>
          <a:prstGeom prst="rect">
            <a:avLst/>
          </a:prstGeom>
        </p:spPr>
      </p:pic>
      <p:sp>
        <p:nvSpPr>
          <p:cNvPr id="10" name="Text Box 10"/>
          <p:cNvSpPr txBox="1">
            <a:spLocks noChangeArrowheads="1"/>
          </p:cNvSpPr>
          <p:nvPr/>
        </p:nvSpPr>
        <p:spPr bwMode="auto">
          <a:xfrm>
            <a:off x="191640" y="2224165"/>
            <a:ext cx="2764617" cy="830997"/>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algn="ctr" defTabSz="914400">
              <a:lnSpc>
                <a:spcPct val="100000"/>
              </a:lnSpc>
              <a:spcAft>
                <a:spcPct val="0"/>
              </a:spcAft>
              <a:buClrTx/>
              <a:buSzTx/>
              <a:buFontTx/>
              <a:buNone/>
            </a:pPr>
            <a:r>
              <a:rPr lang="en-GB" altLang="en-US" sz="1200" dirty="0">
                <a:ea typeface="MS PGothic" panose="020B0600070205080204" pitchFamily="34" charset="-128"/>
                <a:cs typeface="Arial" panose="020B0604020202020204" pitchFamily="34" charset="0"/>
              </a:rPr>
              <a:t>Client representatives use CDI to understand how their services are performing and where and how to improve.</a:t>
            </a:r>
          </a:p>
        </p:txBody>
      </p:sp>
      <p:sp>
        <p:nvSpPr>
          <p:cNvPr id="11" name="Text Box 10"/>
          <p:cNvSpPr txBox="1">
            <a:spLocks noChangeArrowheads="1"/>
          </p:cNvSpPr>
          <p:nvPr/>
        </p:nvSpPr>
        <p:spPr bwMode="auto">
          <a:xfrm>
            <a:off x="6248700" y="4110005"/>
            <a:ext cx="2764617" cy="830997"/>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algn="ctr" defTabSz="914400">
              <a:lnSpc>
                <a:spcPct val="100000"/>
              </a:lnSpc>
              <a:spcAft>
                <a:spcPct val="0"/>
              </a:spcAft>
              <a:buClrTx/>
              <a:buSzTx/>
              <a:buFontTx/>
              <a:buNone/>
            </a:pPr>
            <a:r>
              <a:rPr lang="en-GB" altLang="en-US" sz="1200" dirty="0">
                <a:ea typeface="MS PGothic" panose="020B0600070205080204" pitchFamily="34" charset="-128"/>
                <a:cs typeface="Arial" panose="020B0604020202020204" pitchFamily="34" charset="0"/>
              </a:rPr>
              <a:t>Cognitive Delivery Insights (CDI) combines multiple data sources to provide business intelligence about client environments.</a:t>
            </a:r>
          </a:p>
        </p:txBody>
      </p:sp>
      <p:sp>
        <p:nvSpPr>
          <p:cNvPr id="26" name="Content Placeholder 2"/>
          <p:cNvSpPr txBox="1">
            <a:spLocks/>
          </p:cNvSpPr>
          <p:nvPr/>
        </p:nvSpPr>
        <p:spPr bwMode="auto">
          <a:xfrm>
            <a:off x="12564" y="1395809"/>
            <a:ext cx="9131435" cy="7374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latin typeface="+mj-lt"/>
              </a:rPr>
              <a:t>GTS Cognitive Delivery Insights (CDI) </a:t>
            </a:r>
            <a:r>
              <a:rPr lang="en-US" altLang="en-US" sz="1200" i="1" dirty="0">
                <a:latin typeface="+mj-lt"/>
              </a:rPr>
              <a:t>is a platform that is connected to a growing number of data source types (e.g. </a:t>
            </a:r>
            <a:r>
              <a:rPr lang="en-US" altLang="en-US" sz="1200" i="1" dirty="0" err="1">
                <a:latin typeface="+mj-lt"/>
              </a:rPr>
              <a:t>IPcenter</a:t>
            </a:r>
            <a:r>
              <a:rPr lang="en-US" altLang="en-US" sz="1200" i="1" dirty="0">
                <a:latin typeface="+mj-lt"/>
              </a:rPr>
              <a:t>, Netcool, IPC ticketing system) and data source instances. The data from the data  sources is regularly pulled by ETLs and stored in the CDI repository.  This repository is used by the various available insights, mapped to domains, within the CDI catalog </a:t>
            </a:r>
            <a:r>
              <a:rPr lang="en-GB" sz="1200" i="1" dirty="0">
                <a:solidFill>
                  <a:srgbClr val="000000"/>
                </a:solidFill>
                <a:latin typeface="+mj-lt"/>
              </a:rPr>
              <a:t>that provides insights for the Service Delivery business to drive cost savings</a:t>
            </a:r>
            <a:r>
              <a:rPr lang="en-US" sz="1200" i="1" dirty="0">
                <a:latin typeface="+mj-lt"/>
              </a:rPr>
              <a:t>. </a:t>
            </a:r>
            <a:r>
              <a:rPr lang="en-US" altLang="en-US" sz="1200" i="1" dirty="0">
                <a:latin typeface="+mj-lt"/>
              </a:rPr>
              <a:t>The variety of data sources is depicted in the overview below.</a:t>
            </a:r>
            <a:endParaRPr lang="en-US" sz="1200" i="1" dirty="0">
              <a:latin typeface="+mj-lt"/>
            </a:endParaRPr>
          </a:p>
        </p:txBody>
      </p:sp>
    </p:spTree>
    <p:extLst>
      <p:ext uri="{BB962C8B-B14F-4D97-AF65-F5344CB8AC3E}">
        <p14:creationId xmlns:p14="http://schemas.microsoft.com/office/powerpoint/2010/main" val="2405509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l"/>
            <a:r>
              <a:rPr lang="en-GB" sz="2000" b="1" kern="0" dirty="0">
                <a:solidFill>
                  <a:srgbClr val="00649D"/>
                </a:solidFill>
              </a:rPr>
              <a:t>A number of new Insights have appeared in CDI</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3</a:t>
            </a:fld>
            <a:endParaRPr lang="en-US"/>
          </a:p>
        </p:txBody>
      </p:sp>
      <p:sp>
        <p:nvSpPr>
          <p:cNvPr id="7" name="TextBox 6">
            <a:extLst>
              <a:ext uri="{FF2B5EF4-FFF2-40B4-BE49-F238E27FC236}">
                <a16:creationId xmlns:a16="http://schemas.microsoft.com/office/drawing/2014/main" xmlns="" id="{70CE591F-644D-40A9-8A3F-BDBFAD8E30D7}"/>
              </a:ext>
            </a:extLst>
          </p:cNvPr>
          <p:cNvSpPr txBox="1"/>
          <p:nvPr/>
        </p:nvSpPr>
        <p:spPr>
          <a:xfrm>
            <a:off x="101600" y="1570182"/>
            <a:ext cx="8950036" cy="4001095"/>
          </a:xfrm>
          <a:prstGeom prst="rect">
            <a:avLst/>
          </a:prstGeom>
          <a:noFill/>
        </p:spPr>
        <p:txBody>
          <a:bodyPr wrap="square" rtlCol="0">
            <a:spAutoFit/>
          </a:bodyPr>
          <a:lstStyle/>
          <a:p>
            <a:r>
              <a:rPr lang="en-GB" b="1" kern="0" dirty="0"/>
              <a:t>The following are new and updated CDI insights enabled in CDI EU:</a:t>
            </a:r>
          </a:p>
          <a:p>
            <a:endParaRPr lang="en-GB" b="1" dirty="0"/>
          </a:p>
          <a:p>
            <a:pPr marL="800100" lvl="1" indent="-342900">
              <a:buFont typeface="+mj-lt"/>
              <a:buAutoNum type="arabicPeriod"/>
            </a:pPr>
            <a:r>
              <a:rPr lang="en-GB" sz="1600" b="1" dirty="0"/>
              <a:t>Transformation Metrics - Summary Dashboard (UPDATED) </a:t>
            </a:r>
            <a:br>
              <a:rPr lang="en-GB" sz="1600" b="1" dirty="0"/>
            </a:br>
            <a:r>
              <a:rPr lang="en-GB" sz="900" dirty="0">
                <a:hlinkClick r:id="rId2"/>
              </a:rPr>
              <a:t>https://w3-connections.ibm.com/wikis/home?lang=en#!/wiki/Service%20Delivery%20Insights/page/Transformation%20Metrics%20-%20Summary%20Dashboard</a:t>
            </a:r>
            <a:endParaRPr lang="en-GB" sz="900" b="1" dirty="0">
              <a:hlinkClick r:id="rId2"/>
            </a:endParaRPr>
          </a:p>
          <a:p>
            <a:pPr marL="800100" lvl="1" indent="-342900">
              <a:buFont typeface="+mj-lt"/>
              <a:buAutoNum type="arabicPeriod"/>
            </a:pPr>
            <a:endParaRPr lang="en-US" sz="1600" dirty="0"/>
          </a:p>
          <a:p>
            <a:pPr marL="800100" lvl="1" indent="-342900">
              <a:buFont typeface="+mj-lt"/>
              <a:buAutoNum type="arabicPeriod"/>
            </a:pPr>
            <a:r>
              <a:rPr lang="en-GB" sz="1600" b="1" dirty="0"/>
              <a:t>Cross Account Transformation Metrics - Summary Dashboard (NEW) </a:t>
            </a:r>
            <a:br>
              <a:rPr lang="en-GB" sz="1600" b="1" dirty="0"/>
            </a:br>
            <a:r>
              <a:rPr lang="en-GB" sz="900" dirty="0">
                <a:hlinkClick r:id="rId3"/>
              </a:rPr>
              <a:t>https://w3-connections.ibm.com/wikis/home?lang=en#!/wiki/Service%20Delivery%20Insights/page/Cross%20Account%20Transformation%20Metrics</a:t>
            </a:r>
          </a:p>
          <a:p>
            <a:pPr marL="800100" lvl="1" indent="-342900">
              <a:buFont typeface="+mj-lt"/>
              <a:buAutoNum type="arabicPeriod"/>
            </a:pPr>
            <a:endParaRPr lang="en-GB" sz="1600" b="1" dirty="0">
              <a:hlinkClick r:id="rId3"/>
            </a:endParaRPr>
          </a:p>
          <a:p>
            <a:pPr marL="800100" lvl="1" indent="-342900">
              <a:buFont typeface="+mj-lt"/>
              <a:buAutoNum type="arabicPeriod"/>
            </a:pPr>
            <a:r>
              <a:rPr lang="en-GB" sz="1600" b="1" dirty="0"/>
              <a:t>Automation Opportunity Estimator (UPDATED) </a:t>
            </a:r>
            <a:br>
              <a:rPr lang="en-GB" sz="1600" b="1" dirty="0"/>
            </a:br>
            <a:r>
              <a:rPr lang="en-US" sz="900" dirty="0">
                <a:hlinkClick r:id="rId4"/>
              </a:rPr>
              <a:t>https://w3-connections.ibm.com/wikis/home?lang=en#!/wiki/Service%20Delivery%20Insights/page/Automation%20Opportunity%20Estimator</a:t>
            </a:r>
          </a:p>
          <a:p>
            <a:pPr marL="800100" lvl="1" indent="-342900">
              <a:buFont typeface="+mj-lt"/>
              <a:buAutoNum type="arabicPeriod"/>
            </a:pPr>
            <a:endParaRPr lang="en-US" sz="1600" b="1" dirty="0">
              <a:hlinkClick r:id="rId4"/>
            </a:endParaRPr>
          </a:p>
          <a:p>
            <a:pPr marL="800100" lvl="1" indent="-342900">
              <a:buFont typeface="+mj-lt"/>
              <a:buAutoNum type="arabicPeriod"/>
            </a:pPr>
            <a:r>
              <a:rPr lang="en-GB" sz="1600" b="1" dirty="0"/>
              <a:t>Event Triage Analysis (NEW)</a:t>
            </a:r>
            <a:br>
              <a:rPr lang="en-GB" sz="1600" b="1" dirty="0"/>
            </a:br>
            <a:r>
              <a:rPr lang="en-US" sz="900" dirty="0">
                <a:hlinkClick r:id="rId5"/>
              </a:rPr>
              <a:t>https://w3-connections.ibm.com/wikis/home?lang=en#!/wiki/Service%20Delivery%20Insights/page/Event%20Triage%20Analysis</a:t>
            </a:r>
            <a:endParaRPr lang="en-US" sz="1600" b="1" dirty="0">
              <a:hlinkClick r:id="rId4"/>
            </a:endParaRPr>
          </a:p>
          <a:p>
            <a:pPr marL="800100" lvl="1" indent="-342900">
              <a:buFont typeface="+mj-lt"/>
              <a:buAutoNum type="arabicPeriod"/>
            </a:pPr>
            <a:endParaRPr lang="en-GB" sz="1600" b="1" dirty="0"/>
          </a:p>
          <a:p>
            <a:pPr marL="800100" lvl="1" indent="-342900">
              <a:buFont typeface="+mj-lt"/>
              <a:buAutoNum type="arabicPeriod"/>
            </a:pPr>
            <a:r>
              <a:rPr lang="en-GB" sz="1600" b="1" dirty="0"/>
              <a:t>Problematic Server Analysis (NEW) </a:t>
            </a:r>
            <a:br>
              <a:rPr lang="en-GB" sz="1600" b="1" dirty="0"/>
            </a:br>
            <a:r>
              <a:rPr lang="en-GB" sz="1000" dirty="0">
                <a:hlinkClick r:id="rId6"/>
              </a:rPr>
              <a:t>https://w3-connections.ibm.com/wikis/home?lang=en#!/wiki/Service%20Delivery%20Insights/page/Problematic%20Server%20Analysis</a:t>
            </a:r>
          </a:p>
          <a:p>
            <a:pPr marL="800100" lvl="1" indent="-342900">
              <a:buFont typeface="+mj-lt"/>
              <a:buAutoNum type="arabicPeriod"/>
            </a:pPr>
            <a:endParaRPr lang="en-GB" sz="1000" dirty="0">
              <a:hlinkClick r:id="rId6"/>
            </a:endParaRPr>
          </a:p>
          <a:p>
            <a:r>
              <a:rPr lang="en-GB" b="1" kern="0" dirty="0"/>
              <a:t>The links above point to the respective “Learn More” additional information in the CDI Wiki</a:t>
            </a:r>
            <a:endParaRPr lang="en-US" dirty="0"/>
          </a:p>
        </p:txBody>
      </p:sp>
    </p:spTree>
    <p:extLst>
      <p:ext uri="{BB962C8B-B14F-4D97-AF65-F5344CB8AC3E}">
        <p14:creationId xmlns:p14="http://schemas.microsoft.com/office/powerpoint/2010/main" val="2686676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EBA0F9D2-5DC2-4C97-A7F6-4DBE61F24176}"/>
              </a:ext>
            </a:extLst>
          </p:cNvPr>
          <p:cNvPicPr>
            <a:picLocks noChangeAspect="1"/>
          </p:cNvPicPr>
          <p:nvPr/>
        </p:nvPicPr>
        <p:blipFill>
          <a:blip r:embed="rId2"/>
          <a:stretch>
            <a:fillRect/>
          </a:stretch>
        </p:blipFill>
        <p:spPr>
          <a:xfrm>
            <a:off x="0" y="1832188"/>
            <a:ext cx="9068696" cy="3176973"/>
          </a:xfrm>
          <a:prstGeom prst="rect">
            <a:avLst/>
          </a:prstGeom>
        </p:spPr>
      </p:pic>
      <p:sp>
        <p:nvSpPr>
          <p:cNvPr id="2" name="Content Placeholder 1"/>
          <p:cNvSpPr>
            <a:spLocks noGrp="1"/>
          </p:cNvSpPr>
          <p:nvPr>
            <p:ph idx="1"/>
          </p:nvPr>
        </p:nvSpPr>
        <p:spPr/>
        <p:txBody>
          <a:bodyPr/>
          <a:lstStyle/>
          <a:p>
            <a:pPr algn="l"/>
            <a:r>
              <a:rPr lang="en-US" sz="2000" b="1" kern="0" dirty="0">
                <a:solidFill>
                  <a:srgbClr val="00649D"/>
                </a:solidFill>
              </a:rPr>
              <a:t>Insights and General Navigation Overview</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4</a:t>
            </a:fld>
            <a:endParaRPr lang="en-US"/>
          </a:p>
        </p:txBody>
      </p:sp>
      <p:sp>
        <p:nvSpPr>
          <p:cNvPr id="15" name="Content Placeholder 2"/>
          <p:cNvSpPr txBox="1">
            <a:spLocks/>
          </p:cNvSpPr>
          <p:nvPr/>
        </p:nvSpPr>
        <p:spPr bwMode="auto">
          <a:xfrm>
            <a:off x="12564" y="1395809"/>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defPPr>
              <a:defRPr lang="en-US"/>
            </a:defPPr>
            <a:lvl1pPr marL="0" indent="0" algn="ctr">
              <a:lnSpc>
                <a:spcPct val="90000"/>
              </a:lnSpc>
              <a:spcBef>
                <a:spcPts val="1000"/>
              </a:spcBef>
              <a:buFont typeface="Arial" pitchFamily="34" charset="0"/>
              <a:buNone/>
              <a:defRPr sz="1200">
                <a:latin typeface="+mj-lt"/>
                <a:cs typeface="Arial" panose="020B0604020202020204" pitchFamily="34" charset="0"/>
              </a:defRPr>
            </a:lvl1pPr>
            <a:lvl2pPr marL="685800" indent="-228600">
              <a:lnSpc>
                <a:spcPct val="90000"/>
              </a:lnSpc>
              <a:spcBef>
                <a:spcPts val="500"/>
              </a:spcBef>
              <a:buFont typeface="Arial" pitchFamily="34" charset="0"/>
              <a:buChar char="•"/>
              <a:defRPr sz="2000">
                <a:latin typeface="HelveticaNeueLT Std Lt" panose="020B0403020202020204" pitchFamily="34" charset="0"/>
                <a:cs typeface="MS PGothic" charset="0"/>
              </a:defRPr>
            </a:lvl2pPr>
            <a:lvl3pPr marL="1143000" indent="-228600">
              <a:lnSpc>
                <a:spcPct val="90000"/>
              </a:lnSpc>
              <a:spcBef>
                <a:spcPts val="500"/>
              </a:spcBef>
              <a:buFont typeface="Arial" pitchFamily="34" charset="0"/>
              <a:buChar char="•"/>
              <a:defRPr sz="1800">
                <a:latin typeface="HelveticaNeueLT Std Lt" panose="020B0403020202020204" pitchFamily="34" charset="0"/>
                <a:cs typeface="MS PGothic" charset="0"/>
              </a:defRPr>
            </a:lvl3pPr>
            <a:lvl4pPr marL="1600200" indent="-228600">
              <a:lnSpc>
                <a:spcPct val="90000"/>
              </a:lnSpc>
              <a:spcBef>
                <a:spcPts val="500"/>
              </a:spcBef>
              <a:buFont typeface="Arial" pitchFamily="34" charset="0"/>
              <a:buChar char="•"/>
              <a:defRPr sz="1600">
                <a:latin typeface="HelveticaNeueLT Std Lt" panose="020B0403020202020204" pitchFamily="34" charset="0"/>
                <a:cs typeface="MS PGothic" charset="0"/>
              </a:defRPr>
            </a:lvl4pPr>
            <a:lvl5pPr marL="2057400" indent="-228600">
              <a:lnSpc>
                <a:spcPct val="90000"/>
              </a:lnSpc>
              <a:spcBef>
                <a:spcPts val="500"/>
              </a:spcBef>
              <a:buFont typeface="Arial" pitchFamily="34" charset="0"/>
              <a:buChar char="•"/>
              <a:defRPr sz="1600">
                <a:latin typeface="HelveticaNeueLT Std Lt" panose="020B0403020202020204" pitchFamily="34" charset="0"/>
                <a:cs typeface="MS PGothic" charset="0"/>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en-US" i="1" dirty="0"/>
              <a:t>The following shows how can be navigated through the common dashboard and to select different insights.</a:t>
            </a:r>
          </a:p>
        </p:txBody>
      </p:sp>
      <p:sp>
        <p:nvSpPr>
          <p:cNvPr id="17" name="Rectangular Callout 11"/>
          <p:cNvSpPr/>
          <p:nvPr/>
        </p:nvSpPr>
        <p:spPr bwMode="auto">
          <a:xfrm>
            <a:off x="79409" y="5423740"/>
            <a:ext cx="2202668" cy="714985"/>
          </a:xfrm>
          <a:prstGeom prst="wedgeRectCallout">
            <a:avLst>
              <a:gd name="adj1" fmla="val 43337"/>
              <a:gd name="adj2" fmla="val -140528"/>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The “Learn More” link refers to an external community with additional information (e.g. instructions and how things are computed).</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10" name="Rectangle 9"/>
          <p:cNvSpPr/>
          <p:nvPr/>
        </p:nvSpPr>
        <p:spPr>
          <a:xfrm>
            <a:off x="2526890" y="2517058"/>
            <a:ext cx="4070555" cy="3048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848465" y="4725036"/>
            <a:ext cx="749096" cy="1868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82758" y="3969572"/>
            <a:ext cx="1346094" cy="96622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ular Callout 11"/>
          <p:cNvSpPr/>
          <p:nvPr/>
        </p:nvSpPr>
        <p:spPr bwMode="auto">
          <a:xfrm>
            <a:off x="3028950" y="5435879"/>
            <a:ext cx="2202668" cy="532605"/>
          </a:xfrm>
          <a:prstGeom prst="wedgeRectCallout">
            <a:avLst>
              <a:gd name="adj1" fmla="val 40659"/>
              <a:gd name="adj2" fmla="val -15343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These “tiles” are called insights and, when clicked, open a new report showing details related to the tile label</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2" name="Rectangular Callout 11"/>
          <p:cNvSpPr/>
          <p:nvPr/>
        </p:nvSpPr>
        <p:spPr bwMode="auto">
          <a:xfrm>
            <a:off x="1496227" y="1631480"/>
            <a:ext cx="2202668" cy="401770"/>
          </a:xfrm>
          <a:prstGeom prst="wedgeRectCallout">
            <a:avLst>
              <a:gd name="adj1" fmla="val 61638"/>
              <a:gd name="adj2" fmla="val 122678"/>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Select another account from the drop-down menu (if needed).</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4" name="Rectangle 23"/>
          <p:cNvSpPr/>
          <p:nvPr/>
        </p:nvSpPr>
        <p:spPr>
          <a:xfrm>
            <a:off x="4938866" y="2517058"/>
            <a:ext cx="881831" cy="30479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ular Callout 11"/>
          <p:cNvSpPr/>
          <p:nvPr/>
        </p:nvSpPr>
        <p:spPr bwMode="auto">
          <a:xfrm>
            <a:off x="6439822" y="4138706"/>
            <a:ext cx="2193208" cy="708597"/>
          </a:xfrm>
          <a:prstGeom prst="wedgeRectCallout">
            <a:avLst>
              <a:gd name="adj1" fmla="val -54279"/>
              <a:gd name="adj2" fmla="val -244310"/>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The “data quality” Insights has reports to validate if all data is coming in for an account and if the data sources are correctly mapped.</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6" name="Rectangular Callout 11"/>
          <p:cNvSpPr/>
          <p:nvPr/>
        </p:nvSpPr>
        <p:spPr bwMode="auto">
          <a:xfrm>
            <a:off x="162111" y="2077585"/>
            <a:ext cx="2202668" cy="525988"/>
          </a:xfrm>
          <a:prstGeom prst="wedgeRectCallout">
            <a:avLst>
              <a:gd name="adj1" fmla="val 57621"/>
              <a:gd name="adj2" fmla="val 70338"/>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By selecting a different category from the menu bar different insights will be shown in relation to the category label</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7" name="Rectangle 26"/>
          <p:cNvSpPr/>
          <p:nvPr/>
        </p:nvSpPr>
        <p:spPr>
          <a:xfrm>
            <a:off x="3982065" y="2153721"/>
            <a:ext cx="1838632" cy="12135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ular Callout 11"/>
          <p:cNvSpPr/>
          <p:nvPr/>
        </p:nvSpPr>
        <p:spPr bwMode="auto">
          <a:xfrm>
            <a:off x="6115050" y="1631480"/>
            <a:ext cx="2193208" cy="797088"/>
          </a:xfrm>
          <a:prstGeom prst="wedgeRectCallout">
            <a:avLst>
              <a:gd name="adj1" fmla="val -87903"/>
              <a:gd name="adj2" fmla="val 60060"/>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The “cross-account” Insights allows for running reports for a Market or Geography. This shows overall roll-up metrics or can be used to compare accounts.</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Tree>
    <p:extLst>
      <p:ext uri="{BB962C8B-B14F-4D97-AF65-F5344CB8AC3E}">
        <p14:creationId xmlns:p14="http://schemas.microsoft.com/office/powerpoint/2010/main" val="2391103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1009886" y="1921336"/>
            <a:ext cx="7130627" cy="2923610"/>
          </a:xfrm>
          <a:prstGeom prst="rect">
            <a:avLst/>
          </a:prstGeom>
        </p:spPr>
      </p:pic>
      <p:sp>
        <p:nvSpPr>
          <p:cNvPr id="28" name="Rectangle 27"/>
          <p:cNvSpPr/>
          <p:nvPr/>
        </p:nvSpPr>
        <p:spPr bwMode="auto">
          <a:xfrm>
            <a:off x="7260210" y="4378203"/>
            <a:ext cx="1288473" cy="1194795"/>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r>
              <a:rPr lang="en-GB" sz="1000" dirty="0">
                <a:latin typeface="Arial" charset="0"/>
              </a:rPr>
              <a:t>Event Management Systems</a:t>
            </a:r>
          </a:p>
        </p:txBody>
      </p:sp>
      <p:sp>
        <p:nvSpPr>
          <p:cNvPr id="35" name="Rectangle 34"/>
          <p:cNvSpPr/>
          <p:nvPr/>
        </p:nvSpPr>
        <p:spPr bwMode="auto">
          <a:xfrm>
            <a:off x="1366490" y="4379593"/>
            <a:ext cx="800792" cy="1194794"/>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r>
              <a:rPr lang="en-GB" sz="1000" dirty="0">
                <a:latin typeface="Arial" charset="0"/>
              </a:rPr>
              <a:t>Source Systems</a:t>
            </a:r>
          </a:p>
        </p:txBody>
      </p:sp>
      <p:sp>
        <p:nvSpPr>
          <p:cNvPr id="38" name="Rectangle 37"/>
          <p:cNvSpPr/>
          <p:nvPr/>
        </p:nvSpPr>
        <p:spPr bwMode="auto">
          <a:xfrm>
            <a:off x="6869511" y="4379994"/>
            <a:ext cx="315884" cy="119618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GB" sz="1000" b="0" i="0" u="none" strike="noStrike" cap="none" normalizeH="0" baseline="0" dirty="0">
                <a:ln>
                  <a:noFill/>
                </a:ln>
                <a:effectLst/>
                <a:latin typeface="Arial" charset="0"/>
              </a:rPr>
              <a:t>Streaming Funnel</a:t>
            </a:r>
          </a:p>
        </p:txBody>
      </p:sp>
      <p:sp>
        <p:nvSpPr>
          <p:cNvPr id="40" name="Rectangle 39"/>
          <p:cNvSpPr/>
          <p:nvPr/>
        </p:nvSpPr>
        <p:spPr bwMode="auto">
          <a:xfrm>
            <a:off x="2206072" y="4378203"/>
            <a:ext cx="315884" cy="1196184"/>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GB" sz="1000" b="0" i="0" u="none" strike="noStrike" cap="none" normalizeH="0" baseline="0" dirty="0">
                <a:ln>
                  <a:noFill/>
                </a:ln>
                <a:effectLst/>
                <a:latin typeface="Arial" charset="0"/>
              </a:rPr>
              <a:t>Messaging Hub</a:t>
            </a:r>
          </a:p>
        </p:txBody>
      </p:sp>
      <p:sp>
        <p:nvSpPr>
          <p:cNvPr id="42" name="Rectangle 41"/>
          <p:cNvSpPr/>
          <p:nvPr/>
        </p:nvSpPr>
        <p:spPr bwMode="auto">
          <a:xfrm>
            <a:off x="2704836" y="4194922"/>
            <a:ext cx="3757353" cy="1155469"/>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200" b="0" i="0" u="none" strike="noStrike" cap="none" normalizeH="0" baseline="0">
              <a:ln>
                <a:noFill/>
              </a:ln>
              <a:solidFill>
                <a:schemeClr val="hlink"/>
              </a:solidFill>
              <a:effectLst/>
              <a:latin typeface="Arial" charset="0"/>
            </a:endParaRPr>
          </a:p>
        </p:txBody>
      </p:sp>
      <p:sp>
        <p:nvSpPr>
          <p:cNvPr id="46" name="Rectangle 45"/>
          <p:cNvSpPr/>
          <p:nvPr/>
        </p:nvSpPr>
        <p:spPr bwMode="auto">
          <a:xfrm>
            <a:off x="2796275" y="4945833"/>
            <a:ext cx="3757353" cy="48866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fontAlgn="base">
              <a:lnSpc>
                <a:spcPct val="90000"/>
              </a:lnSpc>
              <a:spcBef>
                <a:spcPct val="0"/>
              </a:spcBef>
              <a:spcAft>
                <a:spcPct val="0"/>
              </a:spcAft>
            </a:pPr>
            <a:r>
              <a:rPr lang="en-GB" sz="1000" dirty="0">
                <a:latin typeface="Arial" charset="0"/>
              </a:rPr>
              <a:t>Real Time Streaming Data Processing (Data-in-Motion)</a:t>
            </a:r>
          </a:p>
        </p:txBody>
      </p:sp>
      <p:sp>
        <p:nvSpPr>
          <p:cNvPr id="47" name="Cylinder 46"/>
          <p:cNvSpPr/>
          <p:nvPr/>
        </p:nvSpPr>
        <p:spPr bwMode="auto">
          <a:xfrm>
            <a:off x="2713148" y="5518594"/>
            <a:ext cx="3965171" cy="754509"/>
          </a:xfrm>
          <a:prstGeom prst="can">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GB" sz="1000" b="0" i="0" u="none" strike="noStrike" cap="none" normalizeH="0" baseline="0" dirty="0">
                <a:ln>
                  <a:noFill/>
                </a:ln>
                <a:effectLst/>
                <a:latin typeface="Arial" charset="0"/>
              </a:rPr>
              <a:t>CDI Data Lake</a:t>
            </a:r>
          </a:p>
        </p:txBody>
      </p:sp>
      <p:sp>
        <p:nvSpPr>
          <p:cNvPr id="48" name="Arrow: Up 47"/>
          <p:cNvSpPr/>
          <p:nvPr/>
        </p:nvSpPr>
        <p:spPr bwMode="auto">
          <a:xfrm>
            <a:off x="4575200" y="4314216"/>
            <a:ext cx="182880" cy="547516"/>
          </a:xfrm>
          <a:prstGeom prst="upArrow">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GB" sz="2200" b="0" i="0" u="none" strike="noStrike" cap="none" normalizeH="0" baseline="0">
              <a:ln>
                <a:noFill/>
              </a:ln>
              <a:solidFill>
                <a:schemeClr val="hlink"/>
              </a:solidFill>
              <a:effectLst/>
              <a:latin typeface="Arial" charset="0"/>
            </a:endParaRPr>
          </a:p>
        </p:txBody>
      </p:sp>
      <p:sp>
        <p:nvSpPr>
          <p:cNvPr id="49" name="Arrow: Right 48"/>
          <p:cNvSpPr/>
          <p:nvPr/>
        </p:nvSpPr>
        <p:spPr bwMode="auto">
          <a:xfrm>
            <a:off x="2544813" y="5125739"/>
            <a:ext cx="235528" cy="128847"/>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lnSpc>
                <a:spcPct val="90000"/>
              </a:lnSpc>
              <a:spcBef>
                <a:spcPct val="0"/>
              </a:spcBef>
              <a:spcAft>
                <a:spcPct val="0"/>
              </a:spcAft>
            </a:pPr>
            <a:endParaRPr lang="en-GB" sz="2200">
              <a:solidFill>
                <a:schemeClr val="hlink"/>
              </a:solidFill>
              <a:latin typeface="Arial" charset="0"/>
            </a:endParaRPr>
          </a:p>
        </p:txBody>
      </p:sp>
      <p:sp>
        <p:nvSpPr>
          <p:cNvPr id="50" name="Arrow: Right 49"/>
          <p:cNvSpPr/>
          <p:nvPr/>
        </p:nvSpPr>
        <p:spPr bwMode="auto">
          <a:xfrm rot="10800000">
            <a:off x="6593805" y="5136338"/>
            <a:ext cx="235528" cy="128847"/>
          </a:xfrm>
          <a:prstGeom prst="rightArrow">
            <a:avLst/>
          </a:prstGeom>
          <a:solidFill>
            <a:schemeClr val="bg2"/>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fontAlgn="base">
              <a:lnSpc>
                <a:spcPct val="90000"/>
              </a:lnSpc>
              <a:spcBef>
                <a:spcPct val="0"/>
              </a:spcBef>
              <a:spcAft>
                <a:spcPct val="0"/>
              </a:spcAft>
            </a:pPr>
            <a:endParaRPr lang="en-GB" sz="2200">
              <a:solidFill>
                <a:schemeClr val="hlink"/>
              </a:solidFill>
              <a:latin typeface="Arial" charset="0"/>
            </a:endParaRPr>
          </a:p>
        </p:txBody>
      </p:sp>
      <p:sp>
        <p:nvSpPr>
          <p:cNvPr id="51" name="Rectangle 50"/>
          <p:cNvSpPr/>
          <p:nvPr/>
        </p:nvSpPr>
        <p:spPr>
          <a:xfrm>
            <a:off x="6456205" y="4040171"/>
            <a:ext cx="151801" cy="40013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4"/>
          <a:stretch>
            <a:fillRect/>
          </a:stretch>
        </p:blipFill>
        <p:spPr>
          <a:xfrm>
            <a:off x="7966874" y="582478"/>
            <a:ext cx="1136791" cy="822264"/>
          </a:xfrm>
          <a:prstGeom prst="rect">
            <a:avLst/>
          </a:prstGeom>
        </p:spPr>
      </p:pic>
      <p:sp>
        <p:nvSpPr>
          <p:cNvPr id="2" name="Content Placeholder 1"/>
          <p:cNvSpPr>
            <a:spLocks noGrp="1"/>
          </p:cNvSpPr>
          <p:nvPr>
            <p:ph idx="1"/>
          </p:nvPr>
        </p:nvSpPr>
        <p:spPr/>
        <p:txBody>
          <a:bodyPr/>
          <a:lstStyle/>
          <a:p>
            <a:pPr algn="l"/>
            <a:r>
              <a:rPr lang="en-US" sz="2000" b="1" kern="0" dirty="0">
                <a:solidFill>
                  <a:srgbClr val="00649D"/>
                </a:solidFill>
              </a:rPr>
              <a:t>Real Time Dashboard (RTD)</a:t>
            </a:r>
            <a:endParaRPr lang="en-US" sz="2000" dirty="0"/>
          </a:p>
        </p:txBody>
      </p:sp>
      <p:sp>
        <p:nvSpPr>
          <p:cNvPr id="3" name="Date Placeholder 2"/>
          <p:cNvSpPr>
            <a:spLocks noGrp="1"/>
          </p:cNvSpPr>
          <p:nvPr>
            <p:ph type="dt" sz="half" idx="10"/>
          </p:nvPr>
        </p:nvSpPr>
        <p:spPr/>
        <p:txBody>
          <a:bodyPr/>
          <a:lstStyle/>
          <a:p>
            <a:r>
              <a:rPr lang="en-US" dirty="0"/>
              <a:t>© 2017 IBM Corporation</a:t>
            </a:r>
          </a:p>
        </p:txBody>
      </p:sp>
      <p:sp>
        <p:nvSpPr>
          <p:cNvPr id="4" name="Footer Placeholder 3"/>
          <p:cNvSpPr>
            <a:spLocks noGrp="1"/>
          </p:cNvSpPr>
          <p:nvPr>
            <p:ph type="ftr" sz="quarter" idx="11"/>
          </p:nvPr>
        </p:nvSpPr>
        <p:spPr/>
        <p:txBody>
          <a:bodyPr/>
          <a:lstStyle/>
          <a:p>
            <a:pPr>
              <a:defRPr/>
            </a:pPr>
            <a:r>
              <a:rPr lang="en-US" dirty="0"/>
              <a:t>IBM Confidential</a:t>
            </a:r>
          </a:p>
        </p:txBody>
      </p:sp>
      <p:sp>
        <p:nvSpPr>
          <p:cNvPr id="5" name="Slide Number Placeholder 4"/>
          <p:cNvSpPr>
            <a:spLocks noGrp="1"/>
          </p:cNvSpPr>
          <p:nvPr>
            <p:ph type="sldNum" sz="quarter" idx="12"/>
          </p:nvPr>
        </p:nvSpPr>
        <p:spPr/>
        <p:txBody>
          <a:bodyPr/>
          <a:lstStyle/>
          <a:p>
            <a:fld id="{BF461817-53A3-40FE-A502-FA668245F5D9}" type="slidenum">
              <a:rPr lang="en-US" smtClean="0"/>
              <a:pPr/>
              <a:t>5</a:t>
            </a:fld>
            <a:endParaRPr lang="en-US" dirty="0"/>
          </a:p>
        </p:txBody>
      </p:sp>
      <p:sp>
        <p:nvSpPr>
          <p:cNvPr id="15" name="Content Placeholder 2"/>
          <p:cNvSpPr txBox="1">
            <a:spLocks/>
          </p:cNvSpPr>
          <p:nvPr/>
        </p:nvSpPr>
        <p:spPr bwMode="auto">
          <a:xfrm>
            <a:off x="12564" y="1395809"/>
            <a:ext cx="9131435" cy="541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latin typeface="+mj-lt"/>
              </a:rPr>
              <a:t>The Real Time Dashboard (RTD) provides an overview of the current active alerts for the client. It shows it grouped by “infrastructure (middleware/application)” as well as grouped by “business application”. The business applications are configured by the account. CDI performs continuous pulls from the systems management environment (reporter database) with a frequency of minutes (automatic refresh). </a:t>
            </a:r>
            <a:br>
              <a:rPr lang="en-US" sz="1200" i="1" dirty="0">
                <a:latin typeface="+mj-lt"/>
              </a:rPr>
            </a:br>
            <a:endParaRPr lang="en-US" sz="1200" i="1" dirty="0">
              <a:latin typeface="+mj-lt"/>
            </a:endParaRPr>
          </a:p>
        </p:txBody>
      </p:sp>
      <p:sp>
        <p:nvSpPr>
          <p:cNvPr id="32" name="Text Box 10"/>
          <p:cNvSpPr txBox="1">
            <a:spLocks noChangeArrowheads="1"/>
          </p:cNvSpPr>
          <p:nvPr/>
        </p:nvSpPr>
        <p:spPr bwMode="auto">
          <a:xfrm>
            <a:off x="6357631" y="5815547"/>
            <a:ext cx="2764617" cy="646331"/>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algn="ctr" defTabSz="914400">
              <a:lnSpc>
                <a:spcPct val="100000"/>
              </a:lnSpc>
              <a:spcAft>
                <a:spcPct val="0"/>
              </a:spcAft>
              <a:buClrTx/>
              <a:buSzTx/>
              <a:buFontTx/>
              <a:buNone/>
            </a:pPr>
            <a:r>
              <a:rPr lang="en-US" altLang="en-US" sz="1200" dirty="0">
                <a:ea typeface="MS PGothic" panose="020B0600070205080204" pitchFamily="34" charset="-128"/>
                <a:cs typeface="Arial" panose="020B0604020202020204" pitchFamily="34" charset="0"/>
              </a:rPr>
              <a:t>Insights provides a real time overview of active events (with ticket) grouped by business application.</a:t>
            </a:r>
          </a:p>
        </p:txBody>
      </p:sp>
      <p:sp>
        <p:nvSpPr>
          <p:cNvPr id="34" name="Rectangle 33"/>
          <p:cNvSpPr/>
          <p:nvPr/>
        </p:nvSpPr>
        <p:spPr>
          <a:xfrm>
            <a:off x="7621311" y="2014180"/>
            <a:ext cx="180109" cy="2366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1366490" y="2819474"/>
            <a:ext cx="1155466" cy="3337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ular Callout 11"/>
          <p:cNvSpPr/>
          <p:nvPr/>
        </p:nvSpPr>
        <p:spPr bwMode="auto">
          <a:xfrm>
            <a:off x="5725873" y="1998262"/>
            <a:ext cx="1612464" cy="559923"/>
          </a:xfrm>
          <a:prstGeom prst="wedgeRectCallout">
            <a:avLst>
              <a:gd name="adj1" fmla="val 73681"/>
              <a:gd name="adj2" fmla="val 220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Upload account configured server to business application mappings*.</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6" name="Rectangular Callout 11"/>
          <p:cNvSpPr/>
          <p:nvPr/>
        </p:nvSpPr>
        <p:spPr bwMode="auto">
          <a:xfrm>
            <a:off x="162339" y="2024389"/>
            <a:ext cx="1752185" cy="640135"/>
          </a:xfrm>
          <a:prstGeom prst="wedgeRectCallout">
            <a:avLst>
              <a:gd name="adj1" fmla="val 27566"/>
              <a:gd name="adj2" fmla="val 78758"/>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a:buClr>
                <a:srgbClr val="000000"/>
              </a:buClr>
              <a:buSzPct val="100000"/>
            </a:pPr>
            <a:r>
              <a:rPr lang="en-US" sz="900" kern="0" dirty="0">
                <a:solidFill>
                  <a:srgbClr val="000000"/>
                </a:solidFill>
                <a:ea typeface="SimSun" panose="02010600030101010101" pitchFamily="2" charset="-122"/>
              </a:rPr>
              <a:t>The Business Applications section shows current open/active events grouped account configured business applications.</a:t>
            </a:r>
          </a:p>
        </p:txBody>
      </p:sp>
      <p:sp>
        <p:nvSpPr>
          <p:cNvPr id="30" name="Rectangular Callout 11"/>
          <p:cNvSpPr/>
          <p:nvPr/>
        </p:nvSpPr>
        <p:spPr bwMode="auto">
          <a:xfrm>
            <a:off x="7095810" y="3470807"/>
            <a:ext cx="1892250" cy="739048"/>
          </a:xfrm>
          <a:prstGeom prst="wedgeRectCallout">
            <a:avLst>
              <a:gd name="adj1" fmla="val -72502"/>
              <a:gd name="adj2" fmla="val 34056"/>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a:tabLst>
                <a:tab pos="447675" algn="l"/>
              </a:tabLst>
            </a:pPr>
            <a:r>
              <a:rPr lang="en-US" sz="1000" kern="0" dirty="0">
                <a:solidFill>
                  <a:srgbClr val="000000"/>
                </a:solidFill>
                <a:ea typeface="SimSun" panose="02010600030101010101" pitchFamily="2" charset="-122"/>
              </a:rPr>
              <a:t>Three levels of severity shown:</a:t>
            </a:r>
            <a:br>
              <a:rPr lang="en-US" sz="1000" kern="0" dirty="0">
                <a:solidFill>
                  <a:srgbClr val="000000"/>
                </a:solidFill>
                <a:ea typeface="SimSun" panose="02010600030101010101" pitchFamily="2" charset="-122"/>
              </a:rPr>
            </a:br>
            <a:r>
              <a:rPr lang="en-GB" sz="1000" b="1" dirty="0"/>
              <a:t>Green</a:t>
            </a:r>
            <a:r>
              <a:rPr lang="en-GB" sz="1000" dirty="0"/>
              <a:t>: 	Warning or no events</a:t>
            </a:r>
          </a:p>
          <a:p>
            <a:pPr>
              <a:tabLst>
                <a:tab pos="447675" algn="l"/>
              </a:tabLst>
            </a:pPr>
            <a:r>
              <a:rPr lang="en-GB" sz="1000" b="1" dirty="0"/>
              <a:t>Amber</a:t>
            </a:r>
            <a:r>
              <a:rPr lang="en-GB" sz="1000" dirty="0"/>
              <a:t>:	Minor or major events</a:t>
            </a:r>
          </a:p>
          <a:p>
            <a:pPr>
              <a:tabLst>
                <a:tab pos="447675" algn="l"/>
              </a:tabLst>
            </a:pPr>
            <a:r>
              <a:rPr lang="en-GB" sz="1000" b="1" dirty="0"/>
              <a:t>Red</a:t>
            </a:r>
            <a:r>
              <a:rPr lang="en-GB" sz="1000" dirty="0"/>
              <a:t>: 	Critical events</a:t>
            </a:r>
          </a:p>
          <a:p>
            <a:pPr marR="0" lvl="0" defTabSz="457200" eaLnBrk="0" fontAlgn="auto" latinLnBrk="0" hangingPunct="0">
              <a:lnSpc>
                <a:spcPct val="100000"/>
              </a:lnSpc>
              <a:spcBef>
                <a:spcPts val="0"/>
              </a:spcBef>
              <a:spcAft>
                <a:spcPts val="0"/>
              </a:spcAft>
              <a:buClr>
                <a:srgbClr val="000000"/>
              </a:buClr>
              <a:buSzPct val="100000"/>
              <a:tabLst/>
              <a:defRPr/>
            </a:pPr>
            <a:endParaRPr lang="en-US" sz="1000" kern="0" dirty="0">
              <a:solidFill>
                <a:srgbClr val="000000"/>
              </a:solidFill>
              <a:ea typeface="SimSun" panose="02010600030101010101" pitchFamily="2" charset="-122"/>
            </a:endParaRPr>
          </a:p>
        </p:txBody>
      </p:sp>
      <p:sp>
        <p:nvSpPr>
          <p:cNvPr id="41" name="Rectangular Callout 11"/>
          <p:cNvSpPr/>
          <p:nvPr/>
        </p:nvSpPr>
        <p:spPr bwMode="auto">
          <a:xfrm>
            <a:off x="12564" y="3169756"/>
            <a:ext cx="1901960" cy="488696"/>
          </a:xfrm>
          <a:prstGeom prst="wedgeRectCallout">
            <a:avLst>
              <a:gd name="adj1" fmla="val 77606"/>
              <a:gd name="adj2" fmla="val 72588"/>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Click on any label to run the report on servers grouped in the collection.</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43" name="TextBox 2"/>
          <p:cNvSpPr txBox="1">
            <a:spLocks noChangeArrowheads="1"/>
          </p:cNvSpPr>
          <p:nvPr/>
        </p:nvSpPr>
        <p:spPr bwMode="auto">
          <a:xfrm>
            <a:off x="-6165" y="6329872"/>
            <a:ext cx="738545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88900" indent="-88900" defTabSz="457200">
              <a:tabLst>
                <a:tab pos="88900" algn="l"/>
              </a:tabLst>
            </a:pPr>
            <a:r>
              <a:rPr lang="en-US" altLang="en-US" sz="800" i="1" dirty="0"/>
              <a:t>* 	Information how to upload account business application mappings can be found through the (?) help link.</a:t>
            </a:r>
            <a:endParaRPr lang="en-US" altLang="en-US" sz="800" i="1" dirty="0">
              <a:solidFill>
                <a:srgbClr val="000000"/>
              </a:solidFill>
              <a:ea typeface="SimSun" panose="02010600030101010101" pitchFamily="2" charset="-122"/>
            </a:endParaRPr>
          </a:p>
        </p:txBody>
      </p:sp>
      <p:sp>
        <p:nvSpPr>
          <p:cNvPr id="44" name="Rectangular Callout 11"/>
          <p:cNvSpPr/>
          <p:nvPr/>
        </p:nvSpPr>
        <p:spPr bwMode="auto">
          <a:xfrm>
            <a:off x="7475767" y="2440670"/>
            <a:ext cx="1627897" cy="559923"/>
          </a:xfrm>
          <a:prstGeom prst="wedgeRectCallout">
            <a:avLst>
              <a:gd name="adj1" fmla="val -13814"/>
              <a:gd name="adj2" fmla="val 91966"/>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lang="en-US" sz="1000" kern="0" dirty="0">
                <a:solidFill>
                  <a:srgbClr val="000000"/>
                </a:solidFill>
                <a:ea typeface="SimSun" panose="02010600030101010101" pitchFamily="2" charset="-122"/>
              </a:rPr>
              <a:t>Toggle to include/exclude the groups which have “green” severity status.</a:t>
            </a:r>
            <a:endParaRPr kumimoji="0" lang="en-US" sz="1000" b="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45" name="Rectangular Callout 11"/>
          <p:cNvSpPr/>
          <p:nvPr/>
        </p:nvSpPr>
        <p:spPr bwMode="auto">
          <a:xfrm>
            <a:off x="2134287" y="2024389"/>
            <a:ext cx="1612464" cy="640135"/>
          </a:xfrm>
          <a:prstGeom prst="wedgeRectCallout">
            <a:avLst>
              <a:gd name="adj1" fmla="val 4928"/>
              <a:gd name="adj2" fmla="val 7644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a:buClr>
                <a:srgbClr val="000000"/>
              </a:buClr>
              <a:buSzPct val="100000"/>
            </a:pPr>
            <a:r>
              <a:rPr lang="en-US" sz="1000" kern="0" dirty="0">
                <a:solidFill>
                  <a:srgbClr val="000000"/>
                </a:solidFill>
                <a:ea typeface="SimSun" panose="02010600030101010101" pitchFamily="2" charset="-122"/>
              </a:rPr>
              <a:t>The infrastructure section shows current open/active events grouped by infrastructure components.</a:t>
            </a:r>
          </a:p>
        </p:txBody>
      </p:sp>
      <p:sp>
        <p:nvSpPr>
          <p:cNvPr id="55" name="Rectangle 54"/>
          <p:cNvSpPr/>
          <p:nvPr/>
        </p:nvSpPr>
        <p:spPr>
          <a:xfrm>
            <a:off x="2531097" y="2819474"/>
            <a:ext cx="850278" cy="3337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93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4AD45C4-8F89-4F92-99B0-47B147D4B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5" y="1785306"/>
            <a:ext cx="6420551" cy="4575488"/>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Transformation Metrics – Summary Dashboard</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6</a:t>
            </a:fld>
            <a:endParaRPr lang="en-US"/>
          </a:p>
        </p:txBody>
      </p:sp>
      <p:sp>
        <p:nvSpPr>
          <p:cNvPr id="15" name="Content Placeholder 2"/>
          <p:cNvSpPr txBox="1">
            <a:spLocks/>
          </p:cNvSpPr>
          <p:nvPr/>
        </p:nvSpPr>
        <p:spPr bwMode="auto">
          <a:xfrm>
            <a:off x="12564" y="1294212"/>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Transformation Metrics – Summary Dashboard report provides an end-to-end overview how well the account is performing throughout the lifecycle of an event. It leverages asset DB, event, ticket and </a:t>
            </a:r>
            <a:r>
              <a:rPr lang="en-GB" sz="1200" i="1" dirty="0" err="1">
                <a:latin typeface="+mj-lt"/>
              </a:rPr>
              <a:t>IPcenter</a:t>
            </a:r>
            <a:r>
              <a:rPr lang="en-GB" sz="1200" i="1" dirty="0">
                <a:latin typeface="+mj-lt"/>
              </a:rPr>
              <a:t> data (sources) to gain overall insight.</a:t>
            </a:r>
          </a:p>
        </p:txBody>
      </p:sp>
      <p:pic>
        <p:nvPicPr>
          <p:cNvPr id="6" name="Picture 5"/>
          <p:cNvPicPr>
            <a:picLocks noChangeAspect="1"/>
          </p:cNvPicPr>
          <p:nvPr/>
        </p:nvPicPr>
        <p:blipFill>
          <a:blip r:embed="rId3"/>
          <a:stretch>
            <a:fillRect/>
          </a:stretch>
        </p:blipFill>
        <p:spPr>
          <a:xfrm>
            <a:off x="7970490" y="604465"/>
            <a:ext cx="1089719" cy="791344"/>
          </a:xfrm>
          <a:prstGeom prst="rect">
            <a:avLst/>
          </a:prstGeom>
        </p:spPr>
      </p:pic>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6740586" y="5324371"/>
            <a:ext cx="2322540" cy="861774"/>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Clicking on the “Smiley” will provide detailed information (numbers used in percentage calculation) and shows the historical trend for the specific metric.</a:t>
            </a:r>
          </a:p>
        </p:txBody>
      </p:sp>
      <p:sp>
        <p:nvSpPr>
          <p:cNvPr id="43" name="Rectangle 42">
            <a:extLst>
              <a:ext uri="{FF2B5EF4-FFF2-40B4-BE49-F238E27FC236}">
                <a16:creationId xmlns:a16="http://schemas.microsoft.com/office/drawing/2014/main" xmlns="" id="{34D01E40-48F4-4068-9DCF-09B1941549D1}"/>
              </a:ext>
            </a:extLst>
          </p:cNvPr>
          <p:cNvSpPr/>
          <p:nvPr/>
        </p:nvSpPr>
        <p:spPr>
          <a:xfrm>
            <a:off x="1431144" y="3829621"/>
            <a:ext cx="637801" cy="117648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xmlns="" id="{18732D4B-067A-47C2-9082-DA51E9AD0B0B}"/>
              </a:ext>
            </a:extLst>
          </p:cNvPr>
          <p:cNvSpPr/>
          <p:nvPr/>
        </p:nvSpPr>
        <p:spPr>
          <a:xfrm>
            <a:off x="5074890" y="3843842"/>
            <a:ext cx="637801" cy="117648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ular Callout 11">
            <a:extLst>
              <a:ext uri="{FF2B5EF4-FFF2-40B4-BE49-F238E27FC236}">
                <a16:creationId xmlns:a16="http://schemas.microsoft.com/office/drawing/2014/main" xmlns="" id="{0D87D7B0-FA68-4E31-9D7B-4E09327C1C87}"/>
              </a:ext>
            </a:extLst>
          </p:cNvPr>
          <p:cNvSpPr/>
          <p:nvPr/>
        </p:nvSpPr>
        <p:spPr bwMode="auto">
          <a:xfrm>
            <a:off x="172861" y="2955636"/>
            <a:ext cx="1484489" cy="797310"/>
          </a:xfrm>
          <a:prstGeom prst="wedgeRectCallout">
            <a:avLst>
              <a:gd name="adj1" fmla="val 50659"/>
              <a:gd name="adj2" fmla="val 12259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New drill-down into Event Analysis Report to show the incoming events an account and their flow/triage to the event management system</a:t>
            </a:r>
          </a:p>
        </p:txBody>
      </p:sp>
      <p:sp>
        <p:nvSpPr>
          <p:cNvPr id="45" name="Rectangle 44">
            <a:extLst>
              <a:ext uri="{FF2B5EF4-FFF2-40B4-BE49-F238E27FC236}">
                <a16:creationId xmlns:a16="http://schemas.microsoft.com/office/drawing/2014/main" xmlns="" id="{B2B8C0A6-33DD-4D8E-A9F5-5BEF146346C6}"/>
              </a:ext>
            </a:extLst>
          </p:cNvPr>
          <p:cNvSpPr/>
          <p:nvPr/>
        </p:nvSpPr>
        <p:spPr>
          <a:xfrm>
            <a:off x="5791107" y="3843842"/>
            <a:ext cx="637801" cy="117648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ular Callout 11">
            <a:extLst>
              <a:ext uri="{FF2B5EF4-FFF2-40B4-BE49-F238E27FC236}">
                <a16:creationId xmlns:a16="http://schemas.microsoft.com/office/drawing/2014/main" xmlns="" id="{84A8A38A-AF29-48D5-9D15-98AF29BA2A63}"/>
              </a:ext>
            </a:extLst>
          </p:cNvPr>
          <p:cNvSpPr/>
          <p:nvPr/>
        </p:nvSpPr>
        <p:spPr bwMode="auto">
          <a:xfrm>
            <a:off x="3829754" y="2368376"/>
            <a:ext cx="1484489" cy="892396"/>
          </a:xfrm>
          <a:prstGeom prst="wedgeRectCallout">
            <a:avLst>
              <a:gd name="adj1" fmla="val 50659"/>
              <a:gd name="adj2" fmla="val 12259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Smiley symbol added to this metric called “Effective Rate” which shows the value of automation in relation to all the IPC tickets within the account.</a:t>
            </a:r>
          </a:p>
        </p:txBody>
      </p:sp>
      <p:sp>
        <p:nvSpPr>
          <p:cNvPr id="41" name="Rectangular Callout 11">
            <a:extLst>
              <a:ext uri="{FF2B5EF4-FFF2-40B4-BE49-F238E27FC236}">
                <a16:creationId xmlns:a16="http://schemas.microsoft.com/office/drawing/2014/main" xmlns="" id="{4FDE80D3-2333-41F2-8BF0-AC67FE6D7F0E}"/>
              </a:ext>
            </a:extLst>
          </p:cNvPr>
          <p:cNvSpPr/>
          <p:nvPr/>
        </p:nvSpPr>
        <p:spPr bwMode="auto">
          <a:xfrm>
            <a:off x="6429516" y="2235200"/>
            <a:ext cx="1484489" cy="1020203"/>
          </a:xfrm>
          <a:prstGeom prst="wedgeRectCallout">
            <a:avLst>
              <a:gd name="adj1" fmla="val -60713"/>
              <a:gd name="adj2" fmla="val 131906"/>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New Smiley to show the IPC tickets identified opportunity which indicates how much automation can be applied to the account (available automate and new automata).</a:t>
            </a:r>
          </a:p>
        </p:txBody>
      </p:sp>
      <p:sp>
        <p:nvSpPr>
          <p:cNvPr id="42" name="Rectangular Callout 11">
            <a:extLst>
              <a:ext uri="{FF2B5EF4-FFF2-40B4-BE49-F238E27FC236}">
                <a16:creationId xmlns:a16="http://schemas.microsoft.com/office/drawing/2014/main" xmlns="" id="{CFD7B49F-9CEC-419D-808B-D902DBED47E6}"/>
              </a:ext>
            </a:extLst>
          </p:cNvPr>
          <p:cNvSpPr/>
          <p:nvPr/>
        </p:nvSpPr>
        <p:spPr bwMode="auto">
          <a:xfrm>
            <a:off x="6887760" y="3562948"/>
            <a:ext cx="1484489" cy="1020203"/>
          </a:xfrm>
          <a:prstGeom prst="wedgeRectCallout">
            <a:avLst>
              <a:gd name="adj1" fmla="val -86223"/>
              <a:gd name="adj2" fmla="val 3050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lvl="0" defTabSz="457200" fontAlgn="auto">
              <a:spcBef>
                <a:spcPts val="0"/>
              </a:spcBef>
              <a:spcAft>
                <a:spcPts val="0"/>
              </a:spcAft>
              <a:buClr>
                <a:srgbClr val="000000"/>
              </a:buClr>
              <a:buSzPct val="100000"/>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New </a:t>
            </a:r>
            <a:r>
              <a:rPr kumimoji="0" lang="en-US" sz="900" i="0" u="none" strike="noStrike" kern="0" cap="none" spc="0" normalizeH="0" baseline="0" noProof="0" dirty="0" err="1">
                <a:ln>
                  <a:noFill/>
                </a:ln>
                <a:solidFill>
                  <a:srgbClr val="000000"/>
                </a:solidFill>
                <a:effectLst/>
                <a:uLnTx/>
                <a:uFillTx/>
                <a:ea typeface="SimSun" panose="02010600030101010101" pitchFamily="2" charset="-122"/>
              </a:rPr>
              <a:t>dri</a:t>
            </a:r>
            <a:r>
              <a:rPr lang="en-US" sz="900" kern="0" dirty="0" err="1">
                <a:solidFill>
                  <a:srgbClr val="000000"/>
                </a:solidFill>
                <a:ea typeface="SimSun" panose="02010600030101010101" pitchFamily="2" charset="-122"/>
              </a:rPr>
              <a:t>ll</a:t>
            </a:r>
            <a:r>
              <a:rPr lang="en-US" sz="900" kern="0" dirty="0">
                <a:solidFill>
                  <a:srgbClr val="000000"/>
                </a:solidFill>
                <a:ea typeface="SimSun" panose="02010600030101010101" pitchFamily="2" charset="-122"/>
              </a:rPr>
              <a:t>-down report to the </a:t>
            </a:r>
            <a:r>
              <a:rPr lang="en-GB" sz="900" dirty="0"/>
              <a:t>Automation Opportunity Estimator report (Opportunity tab) to show what opportunity is  there (resolver group, automata etc).</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Tree>
    <p:extLst>
      <p:ext uri="{BB962C8B-B14F-4D97-AF65-F5344CB8AC3E}">
        <p14:creationId xmlns:p14="http://schemas.microsoft.com/office/powerpoint/2010/main" val="293789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502E40E-BC87-4F34-B75D-BD9628898300}"/>
              </a:ext>
            </a:extLst>
          </p:cNvPr>
          <p:cNvPicPr>
            <a:picLocks noChangeAspect="1"/>
          </p:cNvPicPr>
          <p:nvPr/>
        </p:nvPicPr>
        <p:blipFill>
          <a:blip r:embed="rId2"/>
          <a:stretch>
            <a:fillRect/>
          </a:stretch>
        </p:blipFill>
        <p:spPr>
          <a:xfrm>
            <a:off x="7970490" y="606729"/>
            <a:ext cx="1089719" cy="757068"/>
          </a:xfrm>
          <a:prstGeom prst="rect">
            <a:avLst/>
          </a:prstGeom>
        </p:spPr>
      </p:pic>
      <p:pic>
        <p:nvPicPr>
          <p:cNvPr id="9" name="Picture 8">
            <a:extLst>
              <a:ext uri="{FF2B5EF4-FFF2-40B4-BE49-F238E27FC236}">
                <a16:creationId xmlns:a16="http://schemas.microsoft.com/office/drawing/2014/main" xmlns="" id="{F12AA778-25D9-48B7-BEF3-5697AD2F1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4" y="2166598"/>
            <a:ext cx="9131436" cy="3787801"/>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Cross Account Transformation Metrics – Summary Dashboard</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7</a:t>
            </a:fld>
            <a:endParaRPr lang="en-US"/>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Cross Account Transformation Metrics – Summary Dashboard report provides an end-to-end overview how well the geo, market, country, sector or industry are performing throughout the lifecycle of an event. It leverages asset DB, event, ticket and </a:t>
            </a:r>
            <a:r>
              <a:rPr lang="en-GB" sz="1200" i="1" dirty="0" err="1">
                <a:latin typeface="+mj-lt"/>
              </a:rPr>
              <a:t>IPcenter</a:t>
            </a:r>
            <a:r>
              <a:rPr lang="en-GB" sz="1200" i="1" dirty="0">
                <a:latin typeface="+mj-lt"/>
              </a:rPr>
              <a:t> data (sources) to gain overall insight. </a:t>
            </a:r>
          </a:p>
        </p:txBody>
      </p:sp>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89071" y="5450267"/>
            <a:ext cx="2322540" cy="861774"/>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There are no drill down report or additional text available for the rolled-up smileys. An account is added to the rolled-up smileys when IPC ticket and </a:t>
            </a:r>
            <a:r>
              <a:rPr lang="en-US" sz="1000" kern="0" dirty="0" err="1"/>
              <a:t>IPcenter</a:t>
            </a:r>
            <a:r>
              <a:rPr lang="en-US" sz="1000" kern="0" dirty="0"/>
              <a:t> data is available. </a:t>
            </a:r>
          </a:p>
        </p:txBody>
      </p:sp>
      <p:sp>
        <p:nvSpPr>
          <p:cNvPr id="18" name="Rectangle 17">
            <a:extLst>
              <a:ext uri="{FF2B5EF4-FFF2-40B4-BE49-F238E27FC236}">
                <a16:creationId xmlns:a16="http://schemas.microsoft.com/office/drawing/2014/main" xmlns="" id="{E2D40258-8F6E-407D-8F58-AA4B008BE012}"/>
              </a:ext>
            </a:extLst>
          </p:cNvPr>
          <p:cNvSpPr/>
          <p:nvPr/>
        </p:nvSpPr>
        <p:spPr>
          <a:xfrm>
            <a:off x="89071" y="2892134"/>
            <a:ext cx="4740837" cy="2437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2D9DB861-4A88-4CA6-9375-91EE96551304}"/>
              </a:ext>
            </a:extLst>
          </p:cNvPr>
          <p:cNvSpPr/>
          <p:nvPr/>
        </p:nvSpPr>
        <p:spPr>
          <a:xfrm>
            <a:off x="89071" y="3147456"/>
            <a:ext cx="7513344" cy="19775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ular Callout 11">
            <a:extLst>
              <a:ext uri="{FF2B5EF4-FFF2-40B4-BE49-F238E27FC236}">
                <a16:creationId xmlns:a16="http://schemas.microsoft.com/office/drawing/2014/main" xmlns="" id="{7F59D980-8462-430F-80B6-DC46BC7F0716}"/>
              </a:ext>
            </a:extLst>
          </p:cNvPr>
          <p:cNvSpPr/>
          <p:nvPr/>
        </p:nvSpPr>
        <p:spPr bwMode="auto">
          <a:xfrm>
            <a:off x="1657350" y="1889599"/>
            <a:ext cx="1484489" cy="532321"/>
          </a:xfrm>
          <a:prstGeom prst="wedgeRectCallout">
            <a:avLst>
              <a:gd name="adj1" fmla="val -68179"/>
              <a:gd name="adj2" fmla="val 154735"/>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Selection bar to select geo (all), market, country, industry or sector.</a:t>
            </a:r>
          </a:p>
        </p:txBody>
      </p:sp>
      <p:sp>
        <p:nvSpPr>
          <p:cNvPr id="17" name="Rectangular Callout 11">
            <a:extLst>
              <a:ext uri="{FF2B5EF4-FFF2-40B4-BE49-F238E27FC236}">
                <a16:creationId xmlns:a16="http://schemas.microsoft.com/office/drawing/2014/main" xmlns="" id="{252ECA16-BBBF-454C-B7FF-147683C0F0D6}"/>
              </a:ext>
            </a:extLst>
          </p:cNvPr>
          <p:cNvSpPr/>
          <p:nvPr/>
        </p:nvSpPr>
        <p:spPr bwMode="auto">
          <a:xfrm>
            <a:off x="89071" y="1889599"/>
            <a:ext cx="1484489" cy="532321"/>
          </a:xfrm>
          <a:prstGeom prst="wedgeRectCallout">
            <a:avLst>
              <a:gd name="adj1" fmla="val -25248"/>
              <a:gd name="adj2" fmla="val 198112"/>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Selection bar to select a specific market, country, industry or sector.</a:t>
            </a:r>
          </a:p>
        </p:txBody>
      </p:sp>
      <p:sp>
        <p:nvSpPr>
          <p:cNvPr id="20" name="Rectangle 19">
            <a:extLst>
              <a:ext uri="{FF2B5EF4-FFF2-40B4-BE49-F238E27FC236}">
                <a16:creationId xmlns:a16="http://schemas.microsoft.com/office/drawing/2014/main" xmlns="" id="{9913C2B0-BAEC-44FE-9012-BDC2D72D7380}"/>
              </a:ext>
            </a:extLst>
          </p:cNvPr>
          <p:cNvSpPr/>
          <p:nvPr/>
        </p:nvSpPr>
        <p:spPr>
          <a:xfrm>
            <a:off x="6802925" y="4060498"/>
            <a:ext cx="940167" cy="161690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7F3DE702-3E57-4A59-BC27-3F0BE28E4153}"/>
              </a:ext>
            </a:extLst>
          </p:cNvPr>
          <p:cNvSpPr/>
          <p:nvPr/>
        </p:nvSpPr>
        <p:spPr>
          <a:xfrm>
            <a:off x="7817330" y="4060498"/>
            <a:ext cx="940167" cy="161690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ular Callout 11">
            <a:extLst>
              <a:ext uri="{FF2B5EF4-FFF2-40B4-BE49-F238E27FC236}">
                <a16:creationId xmlns:a16="http://schemas.microsoft.com/office/drawing/2014/main" xmlns="" id="{4FDE80D3-2333-41F2-8BF0-AC67FE6D7F0E}"/>
              </a:ext>
            </a:extLst>
          </p:cNvPr>
          <p:cNvSpPr/>
          <p:nvPr/>
        </p:nvSpPr>
        <p:spPr bwMode="auto">
          <a:xfrm>
            <a:off x="6539345" y="5791200"/>
            <a:ext cx="1748069" cy="906403"/>
          </a:xfrm>
          <a:prstGeom prst="wedgeRectCallout">
            <a:avLst>
              <a:gd name="adj1" fmla="val 36971"/>
              <a:gd name="adj2" fmla="val -89903"/>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New Smiley to show the IPC tickets identified opportunity which indicates how much automation can be applied (available automate and new automata).</a:t>
            </a:r>
          </a:p>
        </p:txBody>
      </p:sp>
      <p:sp>
        <p:nvSpPr>
          <p:cNvPr id="22" name="Rectangle 21">
            <a:extLst>
              <a:ext uri="{FF2B5EF4-FFF2-40B4-BE49-F238E27FC236}">
                <a16:creationId xmlns:a16="http://schemas.microsoft.com/office/drawing/2014/main" xmlns="" id="{69234631-9501-4AE0-B8B1-358CACE749CD}"/>
              </a:ext>
            </a:extLst>
          </p:cNvPr>
          <p:cNvSpPr/>
          <p:nvPr/>
        </p:nvSpPr>
        <p:spPr>
          <a:xfrm>
            <a:off x="7174227" y="2271241"/>
            <a:ext cx="256602" cy="40600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ular Callout 11">
            <a:extLst>
              <a:ext uri="{FF2B5EF4-FFF2-40B4-BE49-F238E27FC236}">
                <a16:creationId xmlns:a16="http://schemas.microsoft.com/office/drawing/2014/main" xmlns="" id="{CFD7B49F-9CEC-419D-808B-D902DBED47E6}"/>
              </a:ext>
            </a:extLst>
          </p:cNvPr>
          <p:cNvSpPr/>
          <p:nvPr/>
        </p:nvSpPr>
        <p:spPr bwMode="auto">
          <a:xfrm>
            <a:off x="7602414" y="1677780"/>
            <a:ext cx="1457795" cy="1210369"/>
          </a:xfrm>
          <a:prstGeom prst="wedgeRectCallout">
            <a:avLst>
              <a:gd name="adj1" fmla="val -62283"/>
              <a:gd name="adj2" fmla="val 15374"/>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lvl="0" defTabSz="457200" fontAlgn="auto">
              <a:spcBef>
                <a:spcPts val="0"/>
              </a:spcBef>
              <a:spcAft>
                <a:spcPts val="0"/>
              </a:spcAft>
              <a:buClr>
                <a:srgbClr val="000000"/>
              </a:buClr>
              <a:buSzPct val="100000"/>
              <a:defRPr/>
            </a:pPr>
            <a:r>
              <a:rPr lang="nl-NL" sz="900" kern="0" dirty="0">
                <a:solidFill>
                  <a:srgbClr val="000000"/>
                </a:solidFill>
                <a:ea typeface="SimSun" panose="02010600030101010101" pitchFamily="2" charset="-122"/>
              </a:rPr>
              <a:t>Download spreadsheet report (Pivot) </a:t>
            </a:r>
            <a:r>
              <a:rPr lang="nl-NL" sz="900" kern="0" dirty="0" err="1">
                <a:solidFill>
                  <a:srgbClr val="000000"/>
                </a:solidFill>
                <a:ea typeface="SimSun" panose="02010600030101010101" pitchFamily="2" charset="-122"/>
              </a:rPr>
              <a:t>to</a:t>
            </a:r>
            <a:r>
              <a:rPr lang="nl-NL" sz="900" kern="0" dirty="0">
                <a:solidFill>
                  <a:srgbClr val="000000"/>
                </a:solidFill>
                <a:ea typeface="SimSun" panose="02010600030101010101" pitchFamily="2" charset="-122"/>
              </a:rPr>
              <a:t> show </a:t>
            </a:r>
            <a:r>
              <a:rPr lang="nl-NL" sz="900" kern="0" dirty="0" err="1">
                <a:solidFill>
                  <a:srgbClr val="000000"/>
                </a:solidFill>
                <a:ea typeface="SimSun" panose="02010600030101010101" pitchFamily="2" charset="-122"/>
              </a:rPr>
              <a:t>the</a:t>
            </a:r>
            <a:r>
              <a:rPr lang="nl-NL" sz="900" kern="0" dirty="0">
                <a:solidFill>
                  <a:srgbClr val="000000"/>
                </a:solidFill>
                <a:ea typeface="SimSun" panose="02010600030101010101" pitchFamily="2" charset="-122"/>
              </a:rPr>
              <a:t> information (</a:t>
            </a:r>
            <a:r>
              <a:rPr lang="nl-NL" sz="900" kern="0" dirty="0" err="1">
                <a:solidFill>
                  <a:srgbClr val="000000"/>
                </a:solidFill>
                <a:ea typeface="SimSun" panose="02010600030101010101" pitchFamily="2" charset="-122"/>
              </a:rPr>
              <a:t>all</a:t>
            </a:r>
            <a:r>
              <a:rPr lang="nl-NL" sz="900" kern="0" dirty="0">
                <a:solidFill>
                  <a:srgbClr val="000000"/>
                </a:solidFill>
                <a:ea typeface="SimSun" panose="02010600030101010101" pitchFamily="2" charset="-122"/>
              </a:rPr>
              <a:t> smileys </a:t>
            </a:r>
            <a:r>
              <a:rPr lang="nl-NL" sz="900" kern="0" dirty="0" err="1">
                <a:solidFill>
                  <a:srgbClr val="000000"/>
                </a:solidFill>
                <a:ea typeface="SimSun" panose="02010600030101010101" pitchFamily="2" charset="-122"/>
              </a:rPr>
              <a:t>etc</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for</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each</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individual</a:t>
            </a:r>
            <a:r>
              <a:rPr lang="nl-NL" sz="900" kern="0" dirty="0">
                <a:solidFill>
                  <a:srgbClr val="000000"/>
                </a:solidFill>
                <a:ea typeface="SimSun" panose="02010600030101010101" pitchFamily="2" charset="-122"/>
              </a:rPr>
              <a:t> account as well as </a:t>
            </a:r>
            <a:r>
              <a:rPr lang="nl-NL" sz="900" kern="0" dirty="0" err="1">
                <a:solidFill>
                  <a:srgbClr val="000000"/>
                </a:solidFill>
                <a:ea typeface="SimSun" panose="02010600030101010101" pitchFamily="2" charset="-122"/>
              </a:rPr>
              <a:t>the</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rolled</a:t>
            </a:r>
            <a:r>
              <a:rPr lang="nl-NL" sz="900" kern="0" dirty="0">
                <a:solidFill>
                  <a:srgbClr val="000000"/>
                </a:solidFill>
                <a:ea typeface="SimSun" panose="02010600030101010101" pitchFamily="2" charset="-122"/>
              </a:rPr>
              <a:t>-up </a:t>
            </a:r>
            <a:r>
              <a:rPr lang="nl-NL" sz="900" kern="0" dirty="0" err="1">
                <a:solidFill>
                  <a:srgbClr val="000000"/>
                </a:solidFill>
                <a:ea typeface="SimSun" panose="02010600030101010101" pitchFamily="2" charset="-122"/>
              </a:rPr>
              <a:t>values</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for</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each</a:t>
            </a:r>
            <a:r>
              <a:rPr lang="nl-NL" sz="900" kern="0" dirty="0">
                <a:solidFill>
                  <a:srgbClr val="000000"/>
                </a:solidFill>
                <a:ea typeface="SimSun" panose="02010600030101010101" pitchFamily="2" charset="-122"/>
              </a:rPr>
              <a:t> market, country, </a:t>
            </a:r>
            <a:r>
              <a:rPr lang="nl-NL" sz="900" kern="0" dirty="0" err="1">
                <a:solidFill>
                  <a:srgbClr val="000000"/>
                </a:solidFill>
                <a:ea typeface="SimSun" panose="02010600030101010101" pitchFamily="2" charset="-122"/>
              </a:rPr>
              <a:t>industry</a:t>
            </a:r>
            <a:r>
              <a:rPr lang="nl-NL" sz="900" kern="0" dirty="0">
                <a:solidFill>
                  <a:srgbClr val="000000"/>
                </a:solidFill>
                <a:ea typeface="SimSun" panose="02010600030101010101" pitchFamily="2" charset="-122"/>
              </a:rPr>
              <a:t> </a:t>
            </a:r>
            <a:r>
              <a:rPr lang="nl-NL" sz="900" kern="0" dirty="0" err="1">
                <a:solidFill>
                  <a:srgbClr val="000000"/>
                </a:solidFill>
                <a:ea typeface="SimSun" panose="02010600030101010101" pitchFamily="2" charset="-122"/>
              </a:rPr>
              <a:t>and</a:t>
            </a:r>
            <a:r>
              <a:rPr lang="nl-NL" sz="900" kern="0" dirty="0">
                <a:solidFill>
                  <a:srgbClr val="000000"/>
                </a:solidFill>
                <a:ea typeface="SimSun" panose="02010600030101010101" pitchFamily="2" charset="-122"/>
              </a:rPr>
              <a:t> sector. </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
        <p:nvSpPr>
          <p:cNvPr id="24" name="Rectangle 23">
            <a:extLst>
              <a:ext uri="{FF2B5EF4-FFF2-40B4-BE49-F238E27FC236}">
                <a16:creationId xmlns:a16="http://schemas.microsoft.com/office/drawing/2014/main" xmlns="" id="{7E483063-BBD8-4D0B-B5F9-2D3447098E5A}"/>
              </a:ext>
            </a:extLst>
          </p:cNvPr>
          <p:cNvSpPr/>
          <p:nvPr/>
        </p:nvSpPr>
        <p:spPr>
          <a:xfrm>
            <a:off x="353732" y="3739329"/>
            <a:ext cx="8507239" cy="24378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ular Callout 11">
            <a:extLst>
              <a:ext uri="{FF2B5EF4-FFF2-40B4-BE49-F238E27FC236}">
                <a16:creationId xmlns:a16="http://schemas.microsoft.com/office/drawing/2014/main" xmlns="" id="{84A8A38A-AF29-48D5-9D15-98AF29BA2A63}"/>
              </a:ext>
            </a:extLst>
          </p:cNvPr>
          <p:cNvSpPr/>
          <p:nvPr/>
        </p:nvSpPr>
        <p:spPr bwMode="auto">
          <a:xfrm>
            <a:off x="5565640" y="2980078"/>
            <a:ext cx="1484489" cy="892396"/>
          </a:xfrm>
          <a:prstGeom prst="wedgeRectCallout">
            <a:avLst>
              <a:gd name="adj1" fmla="val 50659"/>
              <a:gd name="adj2" fmla="val 12259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Smiley symbol added to this metric called “Effective Rate” which shows the value of automation in relation to all the IPC tickets within the selection.</a:t>
            </a:r>
          </a:p>
        </p:txBody>
      </p:sp>
      <p:sp>
        <p:nvSpPr>
          <p:cNvPr id="25" name="Rectangular Callout 11">
            <a:extLst>
              <a:ext uri="{FF2B5EF4-FFF2-40B4-BE49-F238E27FC236}">
                <a16:creationId xmlns:a16="http://schemas.microsoft.com/office/drawing/2014/main" xmlns="" id="{D4B4DC3B-A089-42A9-AD34-9AB230798258}"/>
              </a:ext>
            </a:extLst>
          </p:cNvPr>
          <p:cNvSpPr/>
          <p:nvPr/>
        </p:nvSpPr>
        <p:spPr bwMode="auto">
          <a:xfrm>
            <a:off x="7688060" y="3001949"/>
            <a:ext cx="1372150" cy="616128"/>
          </a:xfrm>
          <a:prstGeom prst="wedgeRectCallout">
            <a:avLst>
              <a:gd name="adj1" fmla="val 4713"/>
              <a:gd name="adj2" fmla="val 77542"/>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Selection bar to select to show the current month or any of the last twelve completed months.</a:t>
            </a:r>
          </a:p>
        </p:txBody>
      </p:sp>
    </p:spTree>
    <p:extLst>
      <p:ext uri="{BB962C8B-B14F-4D97-AF65-F5344CB8AC3E}">
        <p14:creationId xmlns:p14="http://schemas.microsoft.com/office/powerpoint/2010/main" val="1822948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682AF9D7-A5B6-404C-BC67-06BE14C4D51F}"/>
              </a:ext>
            </a:extLst>
          </p:cNvPr>
          <p:cNvPicPr>
            <a:picLocks noChangeAspect="1"/>
          </p:cNvPicPr>
          <p:nvPr/>
        </p:nvPicPr>
        <p:blipFill>
          <a:blip r:embed="rId2"/>
          <a:stretch>
            <a:fillRect/>
          </a:stretch>
        </p:blipFill>
        <p:spPr>
          <a:xfrm>
            <a:off x="7970490" y="606729"/>
            <a:ext cx="1089719" cy="757068"/>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Cross Account Transformation Metrics – Summary Dashboard</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8</a:t>
            </a:fld>
            <a:endParaRPr lang="en-US"/>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Cross Account Transformation Metrics – Summary Dashboard report provides an end-to-end overview how well the geo, market, country, sector or industry are performing throughout the lifecycle of an event. It leverages asset DB, event, ticket and </a:t>
            </a:r>
            <a:r>
              <a:rPr lang="en-GB" sz="1200" i="1" dirty="0" err="1">
                <a:latin typeface="+mj-lt"/>
              </a:rPr>
              <a:t>IPcenter</a:t>
            </a:r>
            <a:r>
              <a:rPr lang="en-GB" sz="1200" i="1" dirty="0">
                <a:latin typeface="+mj-lt"/>
              </a:rPr>
              <a:t> data (sources) to gain overall insight. </a:t>
            </a:r>
          </a:p>
        </p:txBody>
      </p:sp>
      <p:sp>
        <p:nvSpPr>
          <p:cNvPr id="38" name="Text Box 10">
            <a:extLst>
              <a:ext uri="{FF2B5EF4-FFF2-40B4-BE49-F238E27FC236}">
                <a16:creationId xmlns:a16="http://schemas.microsoft.com/office/drawing/2014/main" xmlns="" id="{1A28A9F0-F546-4C2B-9BFA-6F48A22A9EA5}"/>
              </a:ext>
            </a:extLst>
          </p:cNvPr>
          <p:cNvSpPr txBox="1">
            <a:spLocks noChangeArrowheads="1"/>
          </p:cNvSpPr>
          <p:nvPr/>
        </p:nvSpPr>
        <p:spPr bwMode="auto">
          <a:xfrm>
            <a:off x="172861" y="5677400"/>
            <a:ext cx="2322540" cy="553998"/>
          </a:xfrm>
          <a:prstGeom prst="rect">
            <a:avLst/>
          </a:prstGeom>
          <a:solidFill>
            <a:srgbClr val="CCECFF"/>
          </a:solidFill>
          <a:ln w="25400">
            <a:solidFill>
              <a:schemeClr val="tx1"/>
            </a:solidFill>
            <a:miter lim="800000"/>
            <a:headEnd/>
            <a:tailEnd/>
          </a:ln>
          <a:effectLst/>
        </p:spPr>
        <p:txBody>
          <a:bodyPr wrap="square">
            <a:spAutoFit/>
          </a:bodyPr>
          <a:lstStyle>
            <a:lvl1pPr>
              <a:lnSpc>
                <a:spcPct val="93000"/>
              </a:lnSpc>
              <a:spcAft>
                <a:spcPts val="513"/>
              </a:spcAft>
              <a:buClr>
                <a:srgbClr val="000000"/>
              </a:buClr>
              <a:buSzPct val="55000"/>
              <a:buFont typeface="Times New Roman" panose="02020603050405020304" pitchFamily="18" charset="0"/>
              <a:buChar char="■"/>
              <a:defRPr>
                <a:solidFill>
                  <a:srgbClr val="000000"/>
                </a:solidFill>
                <a:latin typeface="Arial" panose="020B0604020202020204" pitchFamily="34" charset="0"/>
                <a:ea typeface="SimSun" panose="02010600030101010101" pitchFamily="2" charset="-122"/>
              </a:defRPr>
            </a:lvl1pPr>
            <a:lvl2pPr marL="511175" indent="-163513">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2pPr>
            <a:lvl3pPr marL="858838" indent="-173038">
              <a:lnSpc>
                <a:spcPct val="93000"/>
              </a:lnSpc>
              <a:spcAft>
                <a:spcPts val="513"/>
              </a:spcAft>
              <a:buClr>
                <a:srgbClr val="000000"/>
              </a:buClr>
              <a:buSzPct val="100000"/>
              <a:buFont typeface="Arial" panose="020B0604020202020204" pitchFamily="34" charset="0"/>
              <a:buChar char="•"/>
              <a:defRPr sz="1400">
                <a:solidFill>
                  <a:srgbClr val="000000"/>
                </a:solidFill>
                <a:latin typeface="Arial" panose="020B0604020202020204" pitchFamily="34" charset="0"/>
                <a:ea typeface="SimSun" panose="02010600030101010101" pitchFamily="2" charset="-122"/>
              </a:defRPr>
            </a:lvl3pPr>
            <a:lvl4pPr marL="1206500" indent="-173038">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4pPr>
            <a:lvl5pPr marL="1535113" indent="-163513">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5pPr>
            <a:lvl6pPr marL="19923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6pPr>
            <a:lvl7pPr marL="24495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7pPr>
            <a:lvl8pPr marL="29067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8pPr>
            <a:lvl9pPr marL="3363913" indent="-163513" eaLnBrk="0" fontAlgn="base" hangingPunct="0">
              <a:spcBef>
                <a:spcPct val="0"/>
              </a:spcBef>
              <a:spcAft>
                <a:spcPts val="513"/>
              </a:spcAft>
              <a:buClr>
                <a:srgbClr val="FFFFFF"/>
              </a:buClr>
              <a:buSzPct val="100000"/>
              <a:buFont typeface="Arial" panose="020B0604020202020204" pitchFamily="34" charset="0"/>
              <a:buChar char="»"/>
              <a:defRPr sz="1600">
                <a:solidFill>
                  <a:srgbClr val="000000"/>
                </a:solidFill>
                <a:latin typeface="Arial" panose="020B0604020202020204" pitchFamily="34" charset="0"/>
                <a:ea typeface="SimSun" panose="02010600030101010101" pitchFamily="2" charset="-122"/>
              </a:defRPr>
            </a:lvl9pPr>
          </a:lstStyle>
          <a:p>
            <a:pPr lvl="0" defTabSz="457200" fontAlgn="auto">
              <a:lnSpc>
                <a:spcPct val="100000"/>
              </a:lnSpc>
              <a:spcBef>
                <a:spcPts val="0"/>
              </a:spcBef>
              <a:spcAft>
                <a:spcPts val="0"/>
              </a:spcAft>
              <a:buSzPct val="100000"/>
              <a:buNone/>
              <a:defRPr/>
            </a:pPr>
            <a:r>
              <a:rPr lang="en-US" sz="1000" kern="0" dirty="0"/>
              <a:t>All accounts within the selection are shown even if they do not have all data sources available (yet) in CDI.</a:t>
            </a:r>
          </a:p>
        </p:txBody>
      </p:sp>
      <p:sp>
        <p:nvSpPr>
          <p:cNvPr id="40" name="Rectangular Callout 11">
            <a:extLst>
              <a:ext uri="{FF2B5EF4-FFF2-40B4-BE49-F238E27FC236}">
                <a16:creationId xmlns:a16="http://schemas.microsoft.com/office/drawing/2014/main" xmlns="" id="{84A8A38A-AF29-48D5-9D15-98AF29BA2A63}"/>
              </a:ext>
            </a:extLst>
          </p:cNvPr>
          <p:cNvSpPr/>
          <p:nvPr/>
        </p:nvSpPr>
        <p:spPr bwMode="auto">
          <a:xfrm>
            <a:off x="5565640" y="3164798"/>
            <a:ext cx="1484489" cy="892396"/>
          </a:xfrm>
          <a:prstGeom prst="wedgeRectCallout">
            <a:avLst>
              <a:gd name="adj1" fmla="val 50659"/>
              <a:gd name="adj2" fmla="val 12259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Smiley symbol added to this metric called “Effective Rate” which shows the value of automation in relation to all the IPC tickets within the account.</a:t>
            </a:r>
          </a:p>
        </p:txBody>
      </p:sp>
      <p:pic>
        <p:nvPicPr>
          <p:cNvPr id="8" name="Picture 7">
            <a:extLst>
              <a:ext uri="{FF2B5EF4-FFF2-40B4-BE49-F238E27FC236}">
                <a16:creationId xmlns:a16="http://schemas.microsoft.com/office/drawing/2014/main" xmlns="" id="{C716AA0B-D910-41DA-BD79-7417C3439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8824"/>
            <a:ext cx="9144000" cy="2436466"/>
          </a:xfrm>
          <a:prstGeom prst="rect">
            <a:avLst/>
          </a:prstGeom>
        </p:spPr>
      </p:pic>
      <p:sp>
        <p:nvSpPr>
          <p:cNvPr id="19" name="Rectangle 18">
            <a:extLst>
              <a:ext uri="{FF2B5EF4-FFF2-40B4-BE49-F238E27FC236}">
                <a16:creationId xmlns:a16="http://schemas.microsoft.com/office/drawing/2014/main" xmlns="" id="{68FA86CD-3122-4B69-AD3B-21D69255A192}"/>
              </a:ext>
            </a:extLst>
          </p:cNvPr>
          <p:cNvSpPr/>
          <p:nvPr/>
        </p:nvSpPr>
        <p:spPr>
          <a:xfrm>
            <a:off x="1600200" y="2926812"/>
            <a:ext cx="801255" cy="22178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EB6C5BFE-6DC2-4058-AFF7-5A961D09A4FC}"/>
              </a:ext>
            </a:extLst>
          </p:cNvPr>
          <p:cNvSpPr/>
          <p:nvPr/>
        </p:nvSpPr>
        <p:spPr>
          <a:xfrm>
            <a:off x="2411635" y="2926812"/>
            <a:ext cx="4638494" cy="22178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703A7A7F-CEB0-4B24-90CF-A664E2D7C637}"/>
              </a:ext>
            </a:extLst>
          </p:cNvPr>
          <p:cNvSpPr/>
          <p:nvPr/>
        </p:nvSpPr>
        <p:spPr>
          <a:xfrm>
            <a:off x="7050129" y="2926812"/>
            <a:ext cx="2093870" cy="22178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ular Callout 11">
            <a:extLst>
              <a:ext uri="{FF2B5EF4-FFF2-40B4-BE49-F238E27FC236}">
                <a16:creationId xmlns:a16="http://schemas.microsoft.com/office/drawing/2014/main" xmlns="" id="{252ECA16-BBBF-454C-B7FF-147683C0F0D6}"/>
              </a:ext>
            </a:extLst>
          </p:cNvPr>
          <p:cNvSpPr/>
          <p:nvPr/>
        </p:nvSpPr>
        <p:spPr bwMode="auto">
          <a:xfrm>
            <a:off x="89071" y="2074319"/>
            <a:ext cx="1484489" cy="764505"/>
          </a:xfrm>
          <a:prstGeom prst="wedgeRectCallout">
            <a:avLst>
              <a:gd name="adj1" fmla="val -33681"/>
              <a:gd name="adj2" fmla="val 150833"/>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Based upon the selection on the top of the report, all individual accounts and their respective metrics are shown.</a:t>
            </a:r>
          </a:p>
        </p:txBody>
      </p:sp>
      <p:sp>
        <p:nvSpPr>
          <p:cNvPr id="16" name="Rectangular Callout 11">
            <a:extLst>
              <a:ext uri="{FF2B5EF4-FFF2-40B4-BE49-F238E27FC236}">
                <a16:creationId xmlns:a16="http://schemas.microsoft.com/office/drawing/2014/main" xmlns="" id="{7F59D980-8462-430F-80B6-DC46BC7F0716}"/>
              </a:ext>
            </a:extLst>
          </p:cNvPr>
          <p:cNvSpPr/>
          <p:nvPr/>
        </p:nvSpPr>
        <p:spPr bwMode="auto">
          <a:xfrm>
            <a:off x="1657350" y="2323763"/>
            <a:ext cx="1423307" cy="515061"/>
          </a:xfrm>
          <a:prstGeom prst="wedgeRectCallout">
            <a:avLst>
              <a:gd name="adj1" fmla="val -31546"/>
              <a:gd name="adj2" fmla="val 102584"/>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Overall IPC tickets and IPC tickets automatically resolved for the account.</a:t>
            </a:r>
          </a:p>
        </p:txBody>
      </p:sp>
      <p:sp>
        <p:nvSpPr>
          <p:cNvPr id="22" name="Rectangular Callout 11">
            <a:extLst>
              <a:ext uri="{FF2B5EF4-FFF2-40B4-BE49-F238E27FC236}">
                <a16:creationId xmlns:a16="http://schemas.microsoft.com/office/drawing/2014/main" xmlns="" id="{E9F106C6-3DE0-4B39-AF18-5F61350F02BF}"/>
              </a:ext>
            </a:extLst>
          </p:cNvPr>
          <p:cNvSpPr/>
          <p:nvPr/>
        </p:nvSpPr>
        <p:spPr bwMode="auto">
          <a:xfrm>
            <a:off x="3874330" y="2323763"/>
            <a:ext cx="1423307" cy="515061"/>
          </a:xfrm>
          <a:prstGeom prst="wedgeRectCallout">
            <a:avLst>
              <a:gd name="adj1" fmla="val -8601"/>
              <a:gd name="adj2" fmla="val 103641"/>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All the percentages of the 8</a:t>
            </a:r>
            <a:r>
              <a:rPr kumimoji="0" lang="en-US" sz="900" i="0" u="none" strike="noStrike" kern="0" cap="none" spc="0" normalizeH="0" baseline="30000" noProof="0" dirty="0">
                <a:ln>
                  <a:noFill/>
                </a:ln>
                <a:solidFill>
                  <a:srgbClr val="000000"/>
                </a:solidFill>
                <a:effectLst/>
                <a:uLnTx/>
                <a:uFillTx/>
                <a:ea typeface="SimSun" panose="02010600030101010101" pitchFamily="2" charset="-122"/>
              </a:rPr>
              <a:t>th</a:t>
            </a:r>
            <a:r>
              <a:rPr kumimoji="0" lang="en-US" sz="900" i="0" u="none" strike="noStrike" kern="0" cap="none" spc="0" normalizeH="0" baseline="0" noProof="0" dirty="0">
                <a:ln>
                  <a:noFill/>
                </a:ln>
                <a:solidFill>
                  <a:srgbClr val="000000"/>
                </a:solidFill>
                <a:effectLst/>
                <a:uLnTx/>
                <a:uFillTx/>
                <a:ea typeface="SimSun" panose="02010600030101010101" pitchFamily="2" charset="-122"/>
              </a:rPr>
              <a:t> smileys are shown for each of the accounts.</a:t>
            </a:r>
          </a:p>
        </p:txBody>
      </p:sp>
      <p:sp>
        <p:nvSpPr>
          <p:cNvPr id="23" name="Rectangular Callout 11">
            <a:extLst>
              <a:ext uri="{FF2B5EF4-FFF2-40B4-BE49-F238E27FC236}">
                <a16:creationId xmlns:a16="http://schemas.microsoft.com/office/drawing/2014/main" xmlns="" id="{A03A5F08-7940-4078-B4F6-9365728C11DE}"/>
              </a:ext>
            </a:extLst>
          </p:cNvPr>
          <p:cNvSpPr/>
          <p:nvPr/>
        </p:nvSpPr>
        <p:spPr bwMode="auto">
          <a:xfrm>
            <a:off x="5403396" y="2319616"/>
            <a:ext cx="1423307" cy="515061"/>
          </a:xfrm>
          <a:prstGeom prst="wedgeRectCallout">
            <a:avLst>
              <a:gd name="adj1" fmla="val -10513"/>
              <a:gd name="adj2" fmla="val 95187"/>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Account list is sorted to the account having the highest “effective rate”.</a:t>
            </a:r>
          </a:p>
        </p:txBody>
      </p:sp>
      <p:sp>
        <p:nvSpPr>
          <p:cNvPr id="24" name="Rectangular Callout 11">
            <a:extLst>
              <a:ext uri="{FF2B5EF4-FFF2-40B4-BE49-F238E27FC236}">
                <a16:creationId xmlns:a16="http://schemas.microsoft.com/office/drawing/2014/main" xmlns="" id="{0E3A7825-D9B6-496D-AF79-0BBD84EAF638}"/>
              </a:ext>
            </a:extLst>
          </p:cNvPr>
          <p:cNvSpPr/>
          <p:nvPr/>
        </p:nvSpPr>
        <p:spPr bwMode="auto">
          <a:xfrm>
            <a:off x="7228245" y="2079530"/>
            <a:ext cx="1484489" cy="764505"/>
          </a:xfrm>
          <a:prstGeom prst="wedgeRectCallout">
            <a:avLst>
              <a:gd name="adj1" fmla="val -10038"/>
              <a:gd name="adj2" fmla="val 84385"/>
            </a:avLst>
          </a:prstGeom>
          <a:solidFill>
            <a:schemeClr val="accent1">
              <a:lumMod val="20000"/>
              <a:lumOff val="80000"/>
            </a:schemeClr>
          </a:solidFill>
          <a:ln w="9525" cap="flat" cmpd="sng" algn="ctr">
            <a:solidFill>
              <a:srgbClr val="000000"/>
            </a:solidFill>
            <a:prstDash val="solid"/>
            <a:round/>
            <a:headEnd type="none" w="med" len="med"/>
            <a:tailEnd type="none" w="med" len="med"/>
          </a:ln>
          <a:effectLst/>
          <a:extLst/>
        </p:spPr>
        <p:txBody>
          <a:bodyPr/>
          <a:lstStyle/>
          <a:p>
            <a:pPr marR="0" lvl="0" defTabSz="457200" eaLnBrk="0" fontAlgn="auto" latinLnBrk="0" hangingPunct="0">
              <a:lnSpc>
                <a:spcPct val="100000"/>
              </a:lnSpc>
              <a:spcBef>
                <a:spcPts val="0"/>
              </a:spcBef>
              <a:spcAft>
                <a:spcPts val="0"/>
              </a:spcAft>
              <a:buClr>
                <a:srgbClr val="000000"/>
              </a:buClr>
              <a:buSzPct val="100000"/>
              <a:tabLst/>
              <a:defRPr/>
            </a:pPr>
            <a:r>
              <a:rPr kumimoji="0" lang="en-US" sz="900" i="0" u="none" strike="noStrike" kern="0" cap="none" spc="0" normalizeH="0" baseline="0" noProof="0" dirty="0">
                <a:ln>
                  <a:noFill/>
                </a:ln>
                <a:solidFill>
                  <a:srgbClr val="000000"/>
                </a:solidFill>
                <a:effectLst/>
                <a:uLnTx/>
                <a:uFillTx/>
                <a:ea typeface="SimSun" panose="02010600030101010101" pitchFamily="2" charset="-122"/>
              </a:rPr>
              <a:t>The trend for the </a:t>
            </a:r>
            <a:r>
              <a:rPr lang="en-US" sz="900" kern="0" dirty="0">
                <a:solidFill>
                  <a:srgbClr val="000000"/>
                </a:solidFill>
                <a:ea typeface="SimSun" panose="02010600030101010101" pitchFamily="2" charset="-122"/>
              </a:rPr>
              <a:t>“effective rate” since the last month, since average three months or since average of six months is shown.</a:t>
            </a:r>
            <a:endParaRPr kumimoji="0" lang="en-US" sz="900" i="0" u="none" strike="noStrike" kern="0" cap="none" spc="0" normalizeH="0" baseline="0" noProof="0" dirty="0">
              <a:ln>
                <a:noFill/>
              </a:ln>
              <a:solidFill>
                <a:srgbClr val="000000"/>
              </a:solidFill>
              <a:effectLst/>
              <a:uLnTx/>
              <a:uFillTx/>
              <a:ea typeface="SimSun" panose="02010600030101010101" pitchFamily="2" charset="-122"/>
            </a:endParaRPr>
          </a:p>
        </p:txBody>
      </p:sp>
    </p:spTree>
    <p:extLst>
      <p:ext uri="{BB962C8B-B14F-4D97-AF65-F5344CB8AC3E}">
        <p14:creationId xmlns:p14="http://schemas.microsoft.com/office/powerpoint/2010/main" val="395229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9502E40E-BC87-4F34-B75D-BD9628898300}"/>
              </a:ext>
            </a:extLst>
          </p:cNvPr>
          <p:cNvPicPr>
            <a:picLocks noChangeAspect="1"/>
          </p:cNvPicPr>
          <p:nvPr/>
        </p:nvPicPr>
        <p:blipFill>
          <a:blip r:embed="rId2"/>
          <a:stretch>
            <a:fillRect/>
          </a:stretch>
        </p:blipFill>
        <p:spPr>
          <a:xfrm>
            <a:off x="7970490" y="606729"/>
            <a:ext cx="1089719" cy="757068"/>
          </a:xfrm>
          <a:prstGeom prst="rect">
            <a:avLst/>
          </a:prstGeom>
        </p:spPr>
      </p:pic>
      <p:sp>
        <p:nvSpPr>
          <p:cNvPr id="2" name="Content Placeholder 1"/>
          <p:cNvSpPr>
            <a:spLocks noGrp="1"/>
          </p:cNvSpPr>
          <p:nvPr>
            <p:ph idx="1"/>
          </p:nvPr>
        </p:nvSpPr>
        <p:spPr/>
        <p:txBody>
          <a:bodyPr/>
          <a:lstStyle/>
          <a:p>
            <a:pPr algn="l"/>
            <a:r>
              <a:rPr lang="en-GB" sz="2000" b="1" kern="0" dirty="0">
                <a:solidFill>
                  <a:srgbClr val="00649D"/>
                </a:solidFill>
              </a:rPr>
              <a:t>Cross Account Transformation Metrics – Summary Dashboard</a:t>
            </a:r>
            <a:endParaRPr lang="en-US" sz="2000" dirty="0"/>
          </a:p>
        </p:txBody>
      </p:sp>
      <p:sp>
        <p:nvSpPr>
          <p:cNvPr id="3" name="Date Placeholder 2"/>
          <p:cNvSpPr>
            <a:spLocks noGrp="1"/>
          </p:cNvSpPr>
          <p:nvPr>
            <p:ph type="dt" sz="half" idx="10"/>
          </p:nvPr>
        </p:nvSpPr>
        <p:spPr/>
        <p:txBody>
          <a:bodyPr/>
          <a:lstStyle/>
          <a:p>
            <a:r>
              <a:rPr lang="en-US"/>
              <a:t>© 2017 IBM Corporation</a:t>
            </a:r>
            <a:endParaRPr lang="en-US" dirty="0"/>
          </a:p>
        </p:txBody>
      </p:sp>
      <p:sp>
        <p:nvSpPr>
          <p:cNvPr id="4" name="Footer Placeholder 3"/>
          <p:cNvSpPr>
            <a:spLocks noGrp="1"/>
          </p:cNvSpPr>
          <p:nvPr>
            <p:ph type="ftr" sz="quarter" idx="11"/>
          </p:nvPr>
        </p:nvSpPr>
        <p:spPr/>
        <p:txBody>
          <a:bodyPr/>
          <a:lstStyle/>
          <a:p>
            <a:pPr>
              <a:defRPr/>
            </a:pPr>
            <a:r>
              <a:rPr lang="en-US"/>
              <a:t>IBM Confidential</a:t>
            </a:r>
            <a:endParaRPr lang="en-US" dirty="0"/>
          </a:p>
        </p:txBody>
      </p:sp>
      <p:sp>
        <p:nvSpPr>
          <p:cNvPr id="5" name="Slide Number Placeholder 4"/>
          <p:cNvSpPr>
            <a:spLocks noGrp="1"/>
          </p:cNvSpPr>
          <p:nvPr>
            <p:ph type="sldNum" sz="quarter" idx="12"/>
          </p:nvPr>
        </p:nvSpPr>
        <p:spPr/>
        <p:txBody>
          <a:bodyPr/>
          <a:lstStyle/>
          <a:p>
            <a:fld id="{BF461817-53A3-40FE-A502-FA668245F5D9}" type="slidenum">
              <a:rPr lang="en-US" smtClean="0"/>
              <a:pPr/>
              <a:t>9</a:t>
            </a:fld>
            <a:endParaRPr lang="en-US"/>
          </a:p>
        </p:txBody>
      </p:sp>
      <p:sp>
        <p:nvSpPr>
          <p:cNvPr id="15" name="Content Placeholder 2"/>
          <p:cNvSpPr txBox="1">
            <a:spLocks/>
          </p:cNvSpPr>
          <p:nvPr/>
        </p:nvSpPr>
        <p:spPr bwMode="auto">
          <a:xfrm>
            <a:off x="12564" y="1284977"/>
            <a:ext cx="9131435" cy="2384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0" fontAlgn="base" hangingPunct="0">
              <a:lnSpc>
                <a:spcPct val="90000"/>
              </a:lnSpc>
              <a:spcBef>
                <a:spcPts val="1000"/>
              </a:spcBef>
              <a:spcAft>
                <a:spcPct val="0"/>
              </a:spcAft>
              <a:buFont typeface="Arial" pitchFamily="34" charset="0"/>
              <a:buNone/>
              <a:defRPr sz="22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6858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HelveticaNeueLT Std Lt" panose="020B0403020202020204" pitchFamily="34" charset="0"/>
                <a:ea typeface="MS PGothic" panose="020B0600070205080204" pitchFamily="34" charset="-128"/>
                <a:cs typeface="MS PGothic" charset="0"/>
              </a:defRPr>
            </a:lvl2pPr>
            <a:lvl3pPr marL="1143000" indent="-228600" algn="l" rtl="0" eaLnBrk="0" fontAlgn="base" hangingPunct="0">
              <a:lnSpc>
                <a:spcPct val="90000"/>
              </a:lnSpc>
              <a:spcBef>
                <a:spcPts val="500"/>
              </a:spcBef>
              <a:spcAft>
                <a:spcPct val="0"/>
              </a:spcAft>
              <a:buFont typeface="Arial" pitchFamily="34" charset="0"/>
              <a:buChar char="•"/>
              <a:defRPr sz="1800" kern="1200">
                <a:solidFill>
                  <a:schemeClr val="tx1"/>
                </a:solidFill>
                <a:latin typeface="HelveticaNeueLT Std Lt" panose="020B0403020202020204" pitchFamily="34" charset="0"/>
                <a:ea typeface="MS PGothic" panose="020B0600070205080204" pitchFamily="34" charset="-128"/>
                <a:cs typeface="MS PGothic" charset="0"/>
              </a:defRPr>
            </a:lvl3pPr>
            <a:lvl4pPr marL="16002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4pPr>
            <a:lvl5pPr marL="2057400" indent="-228600" algn="l" rtl="0" eaLnBrk="0" fontAlgn="base" hangingPunct="0">
              <a:lnSpc>
                <a:spcPct val="90000"/>
              </a:lnSpc>
              <a:spcBef>
                <a:spcPts val="500"/>
              </a:spcBef>
              <a:spcAft>
                <a:spcPct val="0"/>
              </a:spcAft>
              <a:buFont typeface="Arial" pitchFamily="34" charset="0"/>
              <a:buChar char="•"/>
              <a:defRPr sz="1600" kern="1200">
                <a:solidFill>
                  <a:schemeClr val="tx1"/>
                </a:solidFill>
                <a:latin typeface="HelveticaNeueLT Std Lt" panose="020B0403020202020204" pitchFamily="34" charset="0"/>
                <a:ea typeface="MS PGothic" panose="020B0600070205080204" pitchFamily="34" charset="-128"/>
                <a:cs typeface="MS PGothic"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i="1" dirty="0">
                <a:latin typeface="+mj-lt"/>
              </a:rPr>
              <a:t>The Cross Account Transformation Metrics – Summary Dashboard report provides an end-to-end overview how well the geo, market, country, sector or industry are performing throughout the lifecycle of an event. It leverages asset DB, event, ticket and </a:t>
            </a:r>
            <a:r>
              <a:rPr lang="en-GB" sz="1200" i="1" dirty="0" err="1">
                <a:latin typeface="+mj-lt"/>
              </a:rPr>
              <a:t>IPcenter</a:t>
            </a:r>
            <a:r>
              <a:rPr lang="en-GB" sz="1200" i="1" dirty="0">
                <a:latin typeface="+mj-lt"/>
              </a:rPr>
              <a:t> data (sources) to gain overall insight. </a:t>
            </a:r>
          </a:p>
        </p:txBody>
      </p:sp>
      <p:pic>
        <p:nvPicPr>
          <p:cNvPr id="6" name="Picture 5">
            <a:extLst>
              <a:ext uri="{FF2B5EF4-FFF2-40B4-BE49-F238E27FC236}">
                <a16:creationId xmlns:a16="http://schemas.microsoft.com/office/drawing/2014/main" xmlns="" id="{CEA1A933-370A-4744-8F6E-49D49D45AD4E}"/>
              </a:ext>
            </a:extLst>
          </p:cNvPr>
          <p:cNvPicPr>
            <a:picLocks noChangeAspect="1"/>
          </p:cNvPicPr>
          <p:nvPr/>
        </p:nvPicPr>
        <p:blipFill>
          <a:blip r:embed="rId3"/>
          <a:stretch>
            <a:fillRect/>
          </a:stretch>
        </p:blipFill>
        <p:spPr>
          <a:xfrm>
            <a:off x="283028" y="2020979"/>
            <a:ext cx="8371114" cy="3774095"/>
          </a:xfrm>
          <a:prstGeom prst="rect">
            <a:avLst/>
          </a:prstGeom>
        </p:spPr>
      </p:pic>
    </p:spTree>
    <p:extLst>
      <p:ext uri="{BB962C8B-B14F-4D97-AF65-F5344CB8AC3E}">
        <p14:creationId xmlns:p14="http://schemas.microsoft.com/office/powerpoint/2010/main" val="22750074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7961</TotalTime>
  <Words>2376</Words>
  <Application>Microsoft Macintosh PowerPoint</Application>
  <PresentationFormat>Apresentação na tela (4:3)</PresentationFormat>
  <Paragraphs>208</Paragraphs>
  <Slides>18</Slides>
  <Notes>3</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18</vt:i4>
      </vt:variant>
    </vt:vector>
  </HeadingPairs>
  <TitlesOfParts>
    <vt:vector size="29" baseType="lpstr">
      <vt:lpstr>Arial Black</vt:lpstr>
      <vt:lpstr>Calibri</vt:lpstr>
      <vt:lpstr>Calibri Light</vt:lpstr>
      <vt:lpstr>HelveticaNeueLT Std Lt</vt:lpstr>
      <vt:lpstr>Lubalin Book for IBM</vt:lpstr>
      <vt:lpstr>MS PGothic</vt:lpstr>
      <vt:lpstr>ＭＳ Ｐゴシック</vt:lpstr>
      <vt:lpstr>SimSun</vt:lpstr>
      <vt:lpstr>Times New Roman</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Q&amp;A</vt:lpstr>
    </vt:vector>
  </TitlesOfParts>
  <Company>IBM Corporation</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 Plug</dc:creator>
  <cp:lastModifiedBy>Usuário do Microsoft Office</cp:lastModifiedBy>
  <cp:revision>379</cp:revision>
  <cp:lastPrinted>2017-03-20T11:26:36Z</cp:lastPrinted>
  <dcterms:created xsi:type="dcterms:W3CDTF">2015-08-18T05:48:23Z</dcterms:created>
  <dcterms:modified xsi:type="dcterms:W3CDTF">2017-11-23T14:06:36Z</dcterms:modified>
</cp:coreProperties>
</file>